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1090"/>
  </p:notesMasterIdLst>
  <p:sldIdLst>
    <p:sldId id="256" r:id="rId2"/>
    <p:sldId id="2871" r:id="rId3"/>
    <p:sldId id="2127" r:id="rId4"/>
    <p:sldId id="1662" r:id="rId5"/>
    <p:sldId id="1430" r:id="rId6"/>
    <p:sldId id="2150" r:id="rId7"/>
    <p:sldId id="2151" r:id="rId8"/>
    <p:sldId id="2152" r:id="rId9"/>
    <p:sldId id="2168" r:id="rId10"/>
    <p:sldId id="2169" r:id="rId11"/>
    <p:sldId id="2170" r:id="rId12"/>
    <p:sldId id="2171" r:id="rId13"/>
    <p:sldId id="1445" r:id="rId14"/>
    <p:sldId id="1446" r:id="rId15"/>
    <p:sldId id="2143" r:id="rId16"/>
    <p:sldId id="2144" r:id="rId17"/>
    <p:sldId id="2145" r:id="rId18"/>
    <p:sldId id="2146" r:id="rId19"/>
    <p:sldId id="2138" r:id="rId20"/>
    <p:sldId id="2139" r:id="rId21"/>
    <p:sldId id="2140" r:id="rId22"/>
    <p:sldId id="2141" r:id="rId23"/>
    <p:sldId id="2142" r:id="rId24"/>
    <p:sldId id="1431" r:id="rId25"/>
    <p:sldId id="1432" r:id="rId26"/>
    <p:sldId id="1447" r:id="rId27"/>
    <p:sldId id="1444" r:id="rId28"/>
    <p:sldId id="1433" r:id="rId29"/>
    <p:sldId id="1434" r:id="rId30"/>
    <p:sldId id="2173" r:id="rId31"/>
    <p:sldId id="2174" r:id="rId32"/>
    <p:sldId id="2175" r:id="rId33"/>
    <p:sldId id="2176" r:id="rId34"/>
    <p:sldId id="2177" r:id="rId35"/>
    <p:sldId id="2178" r:id="rId36"/>
    <p:sldId id="1328" r:id="rId37"/>
    <p:sldId id="1348" r:id="rId38"/>
    <p:sldId id="1349" r:id="rId39"/>
    <p:sldId id="1239" r:id="rId40"/>
    <p:sldId id="1289" r:id="rId41"/>
    <p:sldId id="1429" r:id="rId42"/>
    <p:sldId id="2245" r:id="rId43"/>
    <p:sldId id="2261" r:id="rId44"/>
    <p:sldId id="2262" r:id="rId45"/>
    <p:sldId id="1326" r:id="rId46"/>
    <p:sldId id="1331" r:id="rId47"/>
    <p:sldId id="1332" r:id="rId48"/>
    <p:sldId id="2253" r:id="rId49"/>
    <p:sldId id="2254" r:id="rId50"/>
    <p:sldId id="1334" r:id="rId51"/>
    <p:sldId id="1350" r:id="rId52"/>
    <p:sldId id="1351" r:id="rId53"/>
    <p:sldId id="1448" r:id="rId54"/>
    <p:sldId id="1352" r:id="rId55"/>
    <p:sldId id="1353" r:id="rId56"/>
    <p:sldId id="1354" r:id="rId57"/>
    <p:sldId id="1355" r:id="rId58"/>
    <p:sldId id="1425" r:id="rId59"/>
    <p:sldId id="1426" r:id="rId60"/>
    <p:sldId id="2288" r:id="rId61"/>
    <p:sldId id="2251" r:id="rId62"/>
    <p:sldId id="2252" r:id="rId63"/>
    <p:sldId id="1427" r:id="rId64"/>
    <p:sldId id="2246" r:id="rId65"/>
    <p:sldId id="2247" r:id="rId66"/>
    <p:sldId id="2248" r:id="rId67"/>
    <p:sldId id="2249" r:id="rId68"/>
    <p:sldId id="2250" r:id="rId69"/>
    <p:sldId id="2329" r:id="rId70"/>
    <p:sldId id="2330" r:id="rId71"/>
    <p:sldId id="2331" r:id="rId72"/>
    <p:sldId id="2332" r:id="rId73"/>
    <p:sldId id="2333" r:id="rId74"/>
    <p:sldId id="2334" r:id="rId75"/>
    <p:sldId id="2335" r:id="rId76"/>
    <p:sldId id="2336" r:id="rId77"/>
    <p:sldId id="2337" r:id="rId78"/>
    <p:sldId id="2338" r:id="rId79"/>
    <p:sldId id="2339" r:id="rId80"/>
    <p:sldId id="2340" r:id="rId81"/>
    <p:sldId id="2341" r:id="rId82"/>
    <p:sldId id="2342" r:id="rId83"/>
    <p:sldId id="2343" r:id="rId84"/>
    <p:sldId id="2344" r:id="rId85"/>
    <p:sldId id="2345" r:id="rId86"/>
    <p:sldId id="2346" r:id="rId87"/>
    <p:sldId id="2347" r:id="rId88"/>
    <p:sldId id="2274" r:id="rId89"/>
    <p:sldId id="2275" r:id="rId90"/>
    <p:sldId id="2276" r:id="rId91"/>
    <p:sldId id="2281" r:id="rId92"/>
    <p:sldId id="2282" r:id="rId93"/>
    <p:sldId id="2283" r:id="rId94"/>
    <p:sldId id="2284" r:id="rId95"/>
    <p:sldId id="2285" r:id="rId96"/>
    <p:sldId id="2277" r:id="rId97"/>
    <p:sldId id="2278" r:id="rId98"/>
    <p:sldId id="2280" r:id="rId99"/>
    <p:sldId id="2317" r:id="rId100"/>
    <p:sldId id="2318" r:id="rId101"/>
    <p:sldId id="2279" r:id="rId102"/>
    <p:sldId id="2319" r:id="rId103"/>
    <p:sldId id="2320" r:id="rId104"/>
    <p:sldId id="2321" r:id="rId105"/>
    <p:sldId id="2323" r:id="rId106"/>
    <p:sldId id="2324" r:id="rId107"/>
    <p:sldId id="2325" r:id="rId108"/>
    <p:sldId id="2326" r:id="rId109"/>
    <p:sldId id="2327" r:id="rId110"/>
    <p:sldId id="2328" r:id="rId111"/>
    <p:sldId id="2206" r:id="rId112"/>
    <p:sldId id="2354" r:id="rId113"/>
    <p:sldId id="2359" r:id="rId114"/>
    <p:sldId id="2355" r:id="rId115"/>
    <p:sldId id="2360" r:id="rId116"/>
    <p:sldId id="2356" r:id="rId117"/>
    <p:sldId id="2208" r:id="rId118"/>
    <p:sldId id="2357" r:id="rId119"/>
    <p:sldId id="2358" r:id="rId120"/>
    <p:sldId id="2209" r:id="rId121"/>
    <p:sldId id="2210" r:id="rId122"/>
    <p:sldId id="2268" r:id="rId123"/>
    <p:sldId id="2269" r:id="rId124"/>
    <p:sldId id="2270" r:id="rId125"/>
    <p:sldId id="2271" r:id="rId126"/>
    <p:sldId id="2272" r:id="rId127"/>
    <p:sldId id="2273" r:id="rId128"/>
    <p:sldId id="1329" r:id="rId129"/>
    <p:sldId id="2218" r:id="rId130"/>
    <p:sldId id="2219" r:id="rId131"/>
    <p:sldId id="2220" r:id="rId132"/>
    <p:sldId id="2221" r:id="rId133"/>
    <p:sldId id="1304" r:id="rId134"/>
    <p:sldId id="1305" r:id="rId135"/>
    <p:sldId id="1320" r:id="rId136"/>
    <p:sldId id="2147" r:id="rId137"/>
    <p:sldId id="1315" r:id="rId138"/>
    <p:sldId id="1386" r:id="rId139"/>
    <p:sldId id="1387" r:id="rId140"/>
    <p:sldId id="2353" r:id="rId141"/>
    <p:sldId id="1316" r:id="rId142"/>
    <p:sldId id="1383" r:id="rId143"/>
    <p:sldId id="1384" r:id="rId144"/>
    <p:sldId id="1385" r:id="rId145"/>
    <p:sldId id="1319" r:id="rId146"/>
    <p:sldId id="1313" r:id="rId147"/>
    <p:sldId id="1317" r:id="rId148"/>
    <p:sldId id="1314" r:id="rId149"/>
    <p:sldId id="1318" r:id="rId150"/>
    <p:sldId id="1372" r:id="rId151"/>
    <p:sldId id="1379" r:id="rId152"/>
    <p:sldId id="1373" r:id="rId153"/>
    <p:sldId id="2289" r:id="rId154"/>
    <p:sldId id="1417" r:id="rId155"/>
    <p:sldId id="2290" r:id="rId156"/>
    <p:sldId id="2286" r:id="rId157"/>
    <p:sldId id="2287" r:id="rId158"/>
    <p:sldId id="2310" r:id="rId159"/>
    <p:sldId id="2311" r:id="rId160"/>
    <p:sldId id="2305" r:id="rId161"/>
    <p:sldId id="2309" r:id="rId162"/>
    <p:sldId id="2303" r:id="rId163"/>
    <p:sldId id="2304" r:id="rId164"/>
    <p:sldId id="2314" r:id="rId165"/>
    <p:sldId id="2315" r:id="rId166"/>
    <p:sldId id="2306" r:id="rId167"/>
    <p:sldId id="2307" r:id="rId168"/>
    <p:sldId id="2308" r:id="rId169"/>
    <p:sldId id="1380" r:id="rId170"/>
    <p:sldId id="1374" r:id="rId171"/>
    <p:sldId id="2292" r:id="rId172"/>
    <p:sldId id="2301" r:id="rId173"/>
    <p:sldId id="2312" r:id="rId174"/>
    <p:sldId id="2313" r:id="rId175"/>
    <p:sldId id="1381" r:id="rId176"/>
    <p:sldId id="2362" r:id="rId177"/>
    <p:sldId id="2363" r:id="rId178"/>
    <p:sldId id="2364" r:id="rId179"/>
    <p:sldId id="1375" r:id="rId180"/>
    <p:sldId id="1378" r:id="rId181"/>
    <p:sldId id="1376" r:id="rId182"/>
    <p:sldId id="1450" r:id="rId183"/>
    <p:sldId id="2816" r:id="rId184"/>
    <p:sldId id="2817" r:id="rId185"/>
    <p:sldId id="1452" r:id="rId186"/>
    <p:sldId id="1453" r:id="rId187"/>
    <p:sldId id="1454" r:id="rId188"/>
    <p:sldId id="1455" r:id="rId189"/>
    <p:sldId id="1456" r:id="rId190"/>
    <p:sldId id="1457" r:id="rId191"/>
    <p:sldId id="1458" r:id="rId192"/>
    <p:sldId id="1459" r:id="rId193"/>
    <p:sldId id="1460" r:id="rId194"/>
    <p:sldId id="1461" r:id="rId195"/>
    <p:sldId id="1462" r:id="rId196"/>
    <p:sldId id="1463" r:id="rId197"/>
    <p:sldId id="1464" r:id="rId198"/>
    <p:sldId id="1465" r:id="rId199"/>
    <p:sldId id="1466" r:id="rId200"/>
    <p:sldId id="1467" r:id="rId201"/>
    <p:sldId id="1510" r:id="rId202"/>
    <p:sldId id="1511" r:id="rId203"/>
    <p:sldId id="1512" r:id="rId204"/>
    <p:sldId id="1513" r:id="rId205"/>
    <p:sldId id="1514" r:id="rId206"/>
    <p:sldId id="1515" r:id="rId207"/>
    <p:sldId id="1516" r:id="rId208"/>
    <p:sldId id="1517" r:id="rId209"/>
    <p:sldId id="1518" r:id="rId210"/>
    <p:sldId id="1519" r:id="rId211"/>
    <p:sldId id="1520" r:id="rId212"/>
    <p:sldId id="1521" r:id="rId213"/>
    <p:sldId id="1522" r:id="rId214"/>
    <p:sldId id="1523" r:id="rId215"/>
    <p:sldId id="1524" r:id="rId216"/>
    <p:sldId id="1525" r:id="rId217"/>
    <p:sldId id="1526" r:id="rId218"/>
    <p:sldId id="1527" r:id="rId219"/>
    <p:sldId id="1528" r:id="rId220"/>
    <p:sldId id="1529" r:id="rId221"/>
    <p:sldId id="1530" r:id="rId222"/>
    <p:sldId id="1531" r:id="rId223"/>
    <p:sldId id="1532" r:id="rId224"/>
    <p:sldId id="1533" r:id="rId225"/>
    <p:sldId id="1534" r:id="rId226"/>
    <p:sldId id="1535" r:id="rId227"/>
    <p:sldId id="1536" r:id="rId228"/>
    <p:sldId id="1537" r:id="rId229"/>
    <p:sldId id="1538" r:id="rId230"/>
    <p:sldId id="1539" r:id="rId231"/>
    <p:sldId id="1540" r:id="rId232"/>
    <p:sldId id="1541" r:id="rId233"/>
    <p:sldId id="1542" r:id="rId234"/>
    <p:sldId id="1543" r:id="rId235"/>
    <p:sldId id="1544" r:id="rId236"/>
    <p:sldId id="1545" r:id="rId237"/>
    <p:sldId id="1546" r:id="rId238"/>
    <p:sldId id="1547" r:id="rId239"/>
    <p:sldId id="1548" r:id="rId240"/>
    <p:sldId id="1549" r:id="rId241"/>
    <p:sldId id="1550" r:id="rId242"/>
    <p:sldId id="1551" r:id="rId243"/>
    <p:sldId id="1552" r:id="rId244"/>
    <p:sldId id="1553" r:id="rId245"/>
    <p:sldId id="1554" r:id="rId246"/>
    <p:sldId id="1555" r:id="rId247"/>
    <p:sldId id="1556" r:id="rId248"/>
    <p:sldId id="1557" r:id="rId249"/>
    <p:sldId id="1558" r:id="rId250"/>
    <p:sldId id="1559" r:id="rId251"/>
    <p:sldId id="1560" r:id="rId252"/>
    <p:sldId id="1561" r:id="rId253"/>
    <p:sldId id="1562" r:id="rId254"/>
    <p:sldId id="1563" r:id="rId255"/>
    <p:sldId id="1564" r:id="rId256"/>
    <p:sldId id="1565" r:id="rId257"/>
    <p:sldId id="1566" r:id="rId258"/>
    <p:sldId id="1567" r:id="rId259"/>
    <p:sldId id="1568" r:id="rId260"/>
    <p:sldId id="1569" r:id="rId261"/>
    <p:sldId id="1570" r:id="rId262"/>
    <p:sldId id="1571" r:id="rId263"/>
    <p:sldId id="1572" r:id="rId264"/>
    <p:sldId id="1573" r:id="rId265"/>
    <p:sldId id="1574" r:id="rId266"/>
    <p:sldId id="1575" r:id="rId267"/>
    <p:sldId id="1576" r:id="rId268"/>
    <p:sldId id="1577" r:id="rId269"/>
    <p:sldId id="1578" r:id="rId270"/>
    <p:sldId id="1579" r:id="rId271"/>
    <p:sldId id="1580" r:id="rId272"/>
    <p:sldId id="1581" r:id="rId273"/>
    <p:sldId id="1582" r:id="rId274"/>
    <p:sldId id="1583" r:id="rId275"/>
    <p:sldId id="1584" r:id="rId276"/>
    <p:sldId id="1585" r:id="rId277"/>
    <p:sldId id="1586" r:id="rId278"/>
    <p:sldId id="1587" r:id="rId279"/>
    <p:sldId id="1588" r:id="rId280"/>
    <p:sldId id="1589" r:id="rId281"/>
    <p:sldId id="1590" r:id="rId282"/>
    <p:sldId id="1591" r:id="rId283"/>
    <p:sldId id="1592" r:id="rId284"/>
    <p:sldId id="1593" r:id="rId285"/>
    <p:sldId id="1594" r:id="rId286"/>
    <p:sldId id="1595" r:id="rId287"/>
    <p:sldId id="1596" r:id="rId288"/>
    <p:sldId id="1597" r:id="rId289"/>
    <p:sldId id="1598" r:id="rId290"/>
    <p:sldId id="1599" r:id="rId291"/>
    <p:sldId id="1600" r:id="rId292"/>
    <p:sldId id="1601" r:id="rId293"/>
    <p:sldId id="1602" r:id="rId294"/>
    <p:sldId id="1603" r:id="rId295"/>
    <p:sldId id="1604" r:id="rId296"/>
    <p:sldId id="1605" r:id="rId297"/>
    <p:sldId id="1606" r:id="rId298"/>
    <p:sldId id="1607" r:id="rId299"/>
    <p:sldId id="1608" r:id="rId300"/>
    <p:sldId id="1609" r:id="rId301"/>
    <p:sldId id="1610" r:id="rId302"/>
    <p:sldId id="1611" r:id="rId303"/>
    <p:sldId id="1612" r:id="rId304"/>
    <p:sldId id="1613" r:id="rId305"/>
    <p:sldId id="1614" r:id="rId306"/>
    <p:sldId id="1615" r:id="rId307"/>
    <p:sldId id="1616" r:id="rId308"/>
    <p:sldId id="1617" r:id="rId309"/>
    <p:sldId id="1618" r:id="rId310"/>
    <p:sldId id="1619" r:id="rId311"/>
    <p:sldId id="1620" r:id="rId312"/>
    <p:sldId id="1621" r:id="rId313"/>
    <p:sldId id="1622" r:id="rId314"/>
    <p:sldId id="1623" r:id="rId315"/>
    <p:sldId id="1624" r:id="rId316"/>
    <p:sldId id="1625" r:id="rId317"/>
    <p:sldId id="1626" r:id="rId318"/>
    <p:sldId id="1627" r:id="rId319"/>
    <p:sldId id="1628" r:id="rId320"/>
    <p:sldId id="1629" r:id="rId321"/>
    <p:sldId id="1630" r:id="rId322"/>
    <p:sldId id="1631" r:id="rId323"/>
    <p:sldId id="1632" r:id="rId324"/>
    <p:sldId id="1633" r:id="rId325"/>
    <p:sldId id="1634" r:id="rId326"/>
    <p:sldId id="1635" r:id="rId327"/>
    <p:sldId id="1636" r:id="rId328"/>
    <p:sldId id="1637" r:id="rId329"/>
    <p:sldId id="1638" r:id="rId330"/>
    <p:sldId id="1639" r:id="rId331"/>
    <p:sldId id="1640" r:id="rId332"/>
    <p:sldId id="1641" r:id="rId333"/>
    <p:sldId id="1642" r:id="rId334"/>
    <p:sldId id="1643" r:id="rId335"/>
    <p:sldId id="1644" r:id="rId336"/>
    <p:sldId id="1645" r:id="rId337"/>
    <p:sldId id="1646" r:id="rId338"/>
    <p:sldId id="1647" r:id="rId339"/>
    <p:sldId id="1648" r:id="rId340"/>
    <p:sldId id="1649" r:id="rId341"/>
    <p:sldId id="1650" r:id="rId342"/>
    <p:sldId id="1651" r:id="rId343"/>
    <p:sldId id="1652" r:id="rId344"/>
    <p:sldId id="1653" r:id="rId345"/>
    <p:sldId id="1654" r:id="rId346"/>
    <p:sldId id="1655" r:id="rId347"/>
    <p:sldId id="1656" r:id="rId348"/>
    <p:sldId id="1657" r:id="rId349"/>
    <p:sldId id="1658" r:id="rId350"/>
    <p:sldId id="1659" r:id="rId351"/>
    <p:sldId id="1660" r:id="rId352"/>
    <p:sldId id="1661" r:id="rId353"/>
    <p:sldId id="2760" r:id="rId354"/>
    <p:sldId id="2798" r:id="rId355"/>
    <p:sldId id="2821" r:id="rId356"/>
    <p:sldId id="2822" r:id="rId357"/>
    <p:sldId id="2761" r:id="rId358"/>
    <p:sldId id="2762" r:id="rId359"/>
    <p:sldId id="2804" r:id="rId360"/>
    <p:sldId id="2763" r:id="rId361"/>
    <p:sldId id="2764" r:id="rId362"/>
    <p:sldId id="2814" r:id="rId363"/>
    <p:sldId id="2765" r:id="rId364"/>
    <p:sldId id="2815" r:id="rId365"/>
    <p:sldId id="2799" r:id="rId366"/>
    <p:sldId id="2766" r:id="rId367"/>
    <p:sldId id="2842" r:id="rId368"/>
    <p:sldId id="2769" r:id="rId369"/>
    <p:sldId id="2803" r:id="rId370"/>
    <p:sldId id="2768" r:id="rId371"/>
    <p:sldId id="2801" r:id="rId372"/>
    <p:sldId id="2770" r:id="rId373"/>
    <p:sldId id="2771" r:id="rId374"/>
    <p:sldId id="2802" r:id="rId375"/>
    <p:sldId id="2772" r:id="rId376"/>
    <p:sldId id="2863" r:id="rId377"/>
    <p:sldId id="2820" r:id="rId378"/>
    <p:sldId id="2819" r:id="rId379"/>
    <p:sldId id="2818" r:id="rId380"/>
    <p:sldId id="2800" r:id="rId381"/>
    <p:sldId id="2773" r:id="rId382"/>
    <p:sldId id="2774" r:id="rId383"/>
    <p:sldId id="2775" r:id="rId384"/>
    <p:sldId id="2809" r:id="rId385"/>
    <p:sldId id="2776" r:id="rId386"/>
    <p:sldId id="2777" r:id="rId387"/>
    <p:sldId id="2778" r:id="rId388"/>
    <p:sldId id="2779" r:id="rId389"/>
    <p:sldId id="2810" r:id="rId390"/>
    <p:sldId id="2780" r:id="rId391"/>
    <p:sldId id="2781" r:id="rId392"/>
    <p:sldId id="2782" r:id="rId393"/>
    <p:sldId id="2783" r:id="rId394"/>
    <p:sldId id="2811" r:id="rId395"/>
    <p:sldId id="2784" r:id="rId396"/>
    <p:sldId id="2826" r:id="rId397"/>
    <p:sldId id="2859" r:id="rId398"/>
    <p:sldId id="2860" r:id="rId399"/>
    <p:sldId id="2864" r:id="rId400"/>
    <p:sldId id="2861" r:id="rId401"/>
    <p:sldId id="2866" r:id="rId402"/>
    <p:sldId id="2865" r:id="rId403"/>
    <p:sldId id="2867" r:id="rId404"/>
    <p:sldId id="2853" r:id="rId405"/>
    <p:sldId id="2844" r:id="rId406"/>
    <p:sldId id="2824" r:id="rId407"/>
    <p:sldId id="2833" r:id="rId408"/>
    <p:sldId id="2825" r:id="rId409"/>
    <p:sldId id="2834" r:id="rId410"/>
    <p:sldId id="2847" r:id="rId411"/>
    <p:sldId id="2848" r:id="rId412"/>
    <p:sldId id="2849" r:id="rId413"/>
    <p:sldId id="2829" r:id="rId414"/>
    <p:sldId id="2854" r:id="rId415"/>
    <p:sldId id="2852" r:id="rId416"/>
    <p:sldId id="2850" r:id="rId417"/>
    <p:sldId id="2851" r:id="rId418"/>
    <p:sldId id="2855" r:id="rId419"/>
    <p:sldId id="2856" r:id="rId420"/>
    <p:sldId id="2857" r:id="rId421"/>
    <p:sldId id="2858" r:id="rId422"/>
    <p:sldId id="2840" r:id="rId423"/>
    <p:sldId id="2835" r:id="rId424"/>
    <p:sldId id="2836" r:id="rId425"/>
    <p:sldId id="2837" r:id="rId426"/>
    <p:sldId id="2838" r:id="rId427"/>
    <p:sldId id="2797" r:id="rId428"/>
    <p:sldId id="2785" r:id="rId429"/>
    <p:sldId id="2786" r:id="rId430"/>
    <p:sldId id="2812" r:id="rId431"/>
    <p:sldId id="2787" r:id="rId432"/>
    <p:sldId id="2813" r:id="rId433"/>
    <p:sldId id="2796" r:id="rId434"/>
    <p:sldId id="2788" r:id="rId435"/>
    <p:sldId id="2789" r:id="rId436"/>
    <p:sldId id="2790" r:id="rId437"/>
    <p:sldId id="2792" r:id="rId438"/>
    <p:sldId id="2791" r:id="rId439"/>
    <p:sldId id="2793" r:id="rId440"/>
    <p:sldId id="2806" r:id="rId441"/>
    <p:sldId id="2794" r:id="rId442"/>
    <p:sldId id="2795" r:id="rId443"/>
    <p:sldId id="2805" r:id="rId444"/>
    <p:sldId id="2807" r:id="rId445"/>
    <p:sldId id="2808" r:id="rId446"/>
    <p:sldId id="2868" r:id="rId447"/>
    <p:sldId id="2869" r:id="rId448"/>
    <p:sldId id="2870" r:id="rId449"/>
    <p:sldId id="2872" r:id="rId450"/>
    <p:sldId id="2895" r:id="rId451"/>
    <p:sldId id="2874" r:id="rId452"/>
    <p:sldId id="2888" r:id="rId453"/>
    <p:sldId id="2873" r:id="rId454"/>
    <p:sldId id="2891" r:id="rId455"/>
    <p:sldId id="2894" r:id="rId456"/>
    <p:sldId id="2876" r:id="rId457"/>
    <p:sldId id="2886" r:id="rId458"/>
    <p:sldId id="2875" r:id="rId459"/>
    <p:sldId id="2885" r:id="rId460"/>
    <p:sldId id="2883" r:id="rId461"/>
    <p:sldId id="2893" r:id="rId462"/>
    <p:sldId id="2884" r:id="rId463"/>
    <p:sldId id="2892" r:id="rId464"/>
    <p:sldId id="2887" r:id="rId465"/>
    <p:sldId id="2881" r:id="rId466"/>
    <p:sldId id="2890" r:id="rId467"/>
    <p:sldId id="2880" r:id="rId468"/>
    <p:sldId id="2889" r:id="rId469"/>
    <p:sldId id="2879" r:id="rId470"/>
    <p:sldId id="2907" r:id="rId471"/>
    <p:sldId id="2935" r:id="rId472"/>
    <p:sldId id="2941" r:id="rId473"/>
    <p:sldId id="2981" r:id="rId474"/>
    <p:sldId id="2939" r:id="rId475"/>
    <p:sldId id="2940" r:id="rId476"/>
    <p:sldId id="2982" r:id="rId477"/>
    <p:sldId id="2936" r:id="rId478"/>
    <p:sldId id="2937" r:id="rId479"/>
    <p:sldId id="2938" r:id="rId480"/>
    <p:sldId id="2983" r:id="rId481"/>
    <p:sldId id="2984" r:id="rId482"/>
    <p:sldId id="2948" r:id="rId483"/>
    <p:sldId id="2944" r:id="rId484"/>
    <p:sldId id="2949" r:id="rId485"/>
    <p:sldId id="2942" r:id="rId486"/>
    <p:sldId id="2945" r:id="rId487"/>
    <p:sldId id="2946" r:id="rId488"/>
    <p:sldId id="2947" r:id="rId489"/>
    <p:sldId id="2896" r:id="rId490"/>
    <p:sldId id="2955" r:id="rId491"/>
    <p:sldId id="2897" r:id="rId492"/>
    <p:sldId id="2898" r:id="rId493"/>
    <p:sldId id="2899" r:id="rId494"/>
    <p:sldId id="2900" r:id="rId495"/>
    <p:sldId id="2901" r:id="rId496"/>
    <p:sldId id="2902" r:id="rId497"/>
    <p:sldId id="2903" r:id="rId498"/>
    <p:sldId id="2904" r:id="rId499"/>
    <p:sldId id="2905" r:id="rId500"/>
    <p:sldId id="2906" r:id="rId501"/>
    <p:sldId id="2950" r:id="rId502"/>
    <p:sldId id="2951" r:id="rId503"/>
    <p:sldId id="2976" r:id="rId504"/>
    <p:sldId id="2952" r:id="rId505"/>
    <p:sldId id="2953" r:id="rId506"/>
    <p:sldId id="2978" r:id="rId507"/>
    <p:sldId id="2954" r:id="rId508"/>
    <p:sldId id="2958" r:id="rId509"/>
    <p:sldId id="2959" r:id="rId510"/>
    <p:sldId id="2956" r:id="rId511"/>
    <p:sldId id="2960" r:id="rId512"/>
    <p:sldId id="2968" r:id="rId513"/>
    <p:sldId id="2961" r:id="rId514"/>
    <p:sldId id="2969" r:id="rId515"/>
    <p:sldId id="2965" r:id="rId516"/>
    <p:sldId id="2962" r:id="rId517"/>
    <p:sldId id="2963" r:id="rId518"/>
    <p:sldId id="2957" r:id="rId519"/>
    <p:sldId id="2964" r:id="rId520"/>
    <p:sldId id="2970" r:id="rId521"/>
    <p:sldId id="2966" r:id="rId522"/>
    <p:sldId id="2967" r:id="rId523"/>
    <p:sldId id="2971" r:id="rId524"/>
    <p:sldId id="2972" r:id="rId525"/>
    <p:sldId id="2975" r:id="rId526"/>
    <p:sldId id="2973" r:id="rId527"/>
    <p:sldId id="2974" r:id="rId528"/>
    <p:sldId id="1973" r:id="rId529"/>
    <p:sldId id="1974" r:id="rId530"/>
    <p:sldId id="2443" r:id="rId531"/>
    <p:sldId id="2444" r:id="rId532"/>
    <p:sldId id="2455" r:id="rId533"/>
    <p:sldId id="2456" r:id="rId534"/>
    <p:sldId id="2457" r:id="rId535"/>
    <p:sldId id="2458" r:id="rId536"/>
    <p:sldId id="2459" r:id="rId537"/>
    <p:sldId id="2460" r:id="rId538"/>
    <p:sldId id="2658" r:id="rId539"/>
    <p:sldId id="1975" r:id="rId540"/>
    <p:sldId id="2655" r:id="rId541"/>
    <p:sldId id="2656" r:id="rId542"/>
    <p:sldId id="2657" r:id="rId543"/>
    <p:sldId id="2454" r:id="rId544"/>
    <p:sldId id="2659" r:id="rId545"/>
    <p:sldId id="2660" r:id="rId546"/>
    <p:sldId id="1981" r:id="rId547"/>
    <p:sldId id="2453" r:id="rId548"/>
    <p:sldId id="2470" r:id="rId549"/>
    <p:sldId id="2513" r:id="rId550"/>
    <p:sldId id="2514" r:id="rId551"/>
    <p:sldId id="2515" r:id="rId552"/>
    <p:sldId id="2481" r:id="rId553"/>
    <p:sldId id="2480" r:id="rId554"/>
    <p:sldId id="2718" r:id="rId555"/>
    <p:sldId id="2517" r:id="rId556"/>
    <p:sldId id="2483" r:id="rId557"/>
    <p:sldId id="2474" r:id="rId558"/>
    <p:sldId id="2465" r:id="rId559"/>
    <p:sldId id="2463" r:id="rId560"/>
    <p:sldId id="2464" r:id="rId561"/>
    <p:sldId id="2475" r:id="rId562"/>
    <p:sldId id="2476" r:id="rId563"/>
    <p:sldId id="2511" r:id="rId564"/>
    <p:sldId id="2477" r:id="rId565"/>
    <p:sldId id="2478" r:id="rId566"/>
    <p:sldId id="2473" r:id="rId567"/>
    <p:sldId id="2471" r:id="rId568"/>
    <p:sldId id="2472" r:id="rId569"/>
    <p:sldId id="2512" r:id="rId570"/>
    <p:sldId id="2520" r:id="rId571"/>
    <p:sldId id="2468" r:id="rId572"/>
    <p:sldId id="2479" r:id="rId573"/>
    <p:sldId id="2469" r:id="rId574"/>
    <p:sldId id="2518" r:id="rId575"/>
    <p:sldId id="2519" r:id="rId576"/>
    <p:sldId id="2504" r:id="rId577"/>
    <p:sldId id="2495" r:id="rId578"/>
    <p:sldId id="2507" r:id="rId579"/>
    <p:sldId id="2521" r:id="rId580"/>
    <p:sldId id="2506" r:id="rId581"/>
    <p:sldId id="2522" r:id="rId582"/>
    <p:sldId id="2523" r:id="rId583"/>
    <p:sldId id="2562" r:id="rId584"/>
    <p:sldId id="2563" r:id="rId585"/>
    <p:sldId id="2580" r:id="rId586"/>
    <p:sldId id="2564" r:id="rId587"/>
    <p:sldId id="2710" r:id="rId588"/>
    <p:sldId id="2565" r:id="rId589"/>
    <p:sldId id="2581" r:id="rId590"/>
    <p:sldId id="2582" r:id="rId591"/>
    <p:sldId id="2566" r:id="rId592"/>
    <p:sldId id="2711" r:id="rId593"/>
    <p:sldId id="2567" r:id="rId594"/>
    <p:sldId id="2568" r:id="rId595"/>
    <p:sldId id="2712" r:id="rId596"/>
    <p:sldId id="2569" r:id="rId597"/>
    <p:sldId id="2570" r:id="rId598"/>
    <p:sldId id="2571" r:id="rId599"/>
    <p:sldId id="2713" r:id="rId600"/>
    <p:sldId id="2572" r:id="rId601"/>
    <p:sldId id="2573" r:id="rId602"/>
    <p:sldId id="2574" r:id="rId603"/>
    <p:sldId id="2575" r:id="rId604"/>
    <p:sldId id="2654" r:id="rId605"/>
    <p:sldId id="2576" r:id="rId606"/>
    <p:sldId id="2577" r:id="rId607"/>
    <p:sldId id="2578" r:id="rId608"/>
    <p:sldId id="2579" r:id="rId609"/>
    <p:sldId id="2714" r:id="rId610"/>
    <p:sldId id="2719" r:id="rId611"/>
    <p:sldId id="2720" r:id="rId612"/>
    <p:sldId id="2715" r:id="rId613"/>
    <p:sldId id="2716" r:id="rId614"/>
    <p:sldId id="2717" r:id="rId615"/>
    <p:sldId id="2676" r:id="rId616"/>
    <p:sldId id="2677" r:id="rId617"/>
    <p:sldId id="2678" r:id="rId618"/>
    <p:sldId id="2680" r:id="rId619"/>
    <p:sldId id="2681" r:id="rId620"/>
    <p:sldId id="2685" r:id="rId621"/>
    <p:sldId id="2686" r:id="rId622"/>
    <p:sldId id="2687" r:id="rId623"/>
    <p:sldId id="2688" r:id="rId624"/>
    <p:sldId id="2689" r:id="rId625"/>
    <p:sldId id="2690" r:id="rId626"/>
    <p:sldId id="2691" r:id="rId627"/>
    <p:sldId id="2693" r:id="rId628"/>
    <p:sldId id="2694" r:id="rId629"/>
    <p:sldId id="2695" r:id="rId630"/>
    <p:sldId id="2697" r:id="rId631"/>
    <p:sldId id="2698" r:id="rId632"/>
    <p:sldId id="2699" r:id="rId633"/>
    <p:sldId id="2700" r:id="rId634"/>
    <p:sldId id="2701" r:id="rId635"/>
    <p:sldId id="2702" r:id="rId636"/>
    <p:sldId id="2703" r:id="rId637"/>
    <p:sldId id="2017" r:id="rId638"/>
    <p:sldId id="2018" r:id="rId639"/>
    <p:sldId id="2019" r:id="rId640"/>
    <p:sldId id="2653" r:id="rId641"/>
    <p:sldId id="2020" r:id="rId642"/>
    <p:sldId id="2021" r:id="rId643"/>
    <p:sldId id="2022" r:id="rId644"/>
    <p:sldId id="2023" r:id="rId645"/>
    <p:sldId id="2707" r:id="rId646"/>
    <p:sldId id="2708" r:id="rId647"/>
    <p:sldId id="2709" r:id="rId648"/>
    <p:sldId id="2652" r:id="rId649"/>
    <p:sldId id="2024" r:id="rId650"/>
    <p:sldId id="2025" r:id="rId651"/>
    <p:sldId id="2026" r:id="rId652"/>
    <p:sldId id="2027" r:id="rId653"/>
    <p:sldId id="2028" r:id="rId654"/>
    <p:sldId id="2029" r:id="rId655"/>
    <p:sldId id="2030" r:id="rId656"/>
    <p:sldId id="2031" r:id="rId657"/>
    <p:sldId id="2032" r:id="rId658"/>
    <p:sldId id="2033" r:id="rId659"/>
    <p:sldId id="2651" r:id="rId660"/>
    <p:sldId id="2034" r:id="rId661"/>
    <p:sldId id="2035" r:id="rId662"/>
    <p:sldId id="2036" r:id="rId663"/>
    <p:sldId id="2037" r:id="rId664"/>
    <p:sldId id="2648" r:id="rId665"/>
    <p:sldId id="2038" r:id="rId666"/>
    <p:sldId id="2039" r:id="rId667"/>
    <p:sldId id="2649" r:id="rId668"/>
    <p:sldId id="2040" r:id="rId669"/>
    <p:sldId id="2650" r:id="rId670"/>
    <p:sldId id="2041" r:id="rId671"/>
    <p:sldId id="2042" r:id="rId672"/>
    <p:sldId id="2043" r:id="rId673"/>
    <p:sldId id="2044" r:id="rId674"/>
    <p:sldId id="2045" r:id="rId675"/>
    <p:sldId id="2046" r:id="rId676"/>
    <p:sldId id="2047" r:id="rId677"/>
    <p:sldId id="2048" r:id="rId678"/>
    <p:sldId id="2049" r:id="rId679"/>
    <p:sldId id="2050" r:id="rId680"/>
    <p:sldId id="2051" r:id="rId681"/>
    <p:sldId id="2052" r:id="rId682"/>
    <p:sldId id="2053" r:id="rId683"/>
    <p:sldId id="2054" r:id="rId684"/>
    <p:sldId id="2055" r:id="rId685"/>
    <p:sldId id="2056" r:id="rId686"/>
    <p:sldId id="2057" r:id="rId687"/>
    <p:sldId id="2058" r:id="rId688"/>
    <p:sldId id="2059" r:id="rId689"/>
    <p:sldId id="2060" r:id="rId690"/>
    <p:sldId id="2061" r:id="rId691"/>
    <p:sldId id="2062" r:id="rId692"/>
    <p:sldId id="2063" r:id="rId693"/>
    <p:sldId id="2064" r:id="rId694"/>
    <p:sldId id="2065" r:id="rId695"/>
    <p:sldId id="2066" r:id="rId696"/>
    <p:sldId id="2550" r:id="rId697"/>
    <p:sldId id="2551" r:id="rId698"/>
    <p:sldId id="2552" r:id="rId699"/>
    <p:sldId id="2606" r:id="rId700"/>
    <p:sldId id="2726" r:id="rId701"/>
    <p:sldId id="2728" r:id="rId702"/>
    <p:sldId id="2727" r:id="rId703"/>
    <p:sldId id="2607" r:id="rId704"/>
    <p:sldId id="2553" r:id="rId705"/>
    <p:sldId id="2554" r:id="rId706"/>
    <p:sldId id="2608" r:id="rId707"/>
    <p:sldId id="2556" r:id="rId708"/>
    <p:sldId id="2557" r:id="rId709"/>
    <p:sldId id="2558" r:id="rId710"/>
    <p:sldId id="2755" r:id="rId711"/>
    <p:sldId id="2756" r:id="rId712"/>
    <p:sldId id="2757" r:id="rId713"/>
    <p:sldId id="2758" r:id="rId714"/>
    <p:sldId id="2759" r:id="rId715"/>
    <p:sldId id="2630" r:id="rId716"/>
    <p:sldId id="2631" r:id="rId717"/>
    <p:sldId id="2632" r:id="rId718"/>
    <p:sldId id="2609" r:id="rId719"/>
    <p:sldId id="2610" r:id="rId720"/>
    <p:sldId id="2611" r:id="rId721"/>
    <p:sldId id="2612" r:id="rId722"/>
    <p:sldId id="2613" r:id="rId723"/>
    <p:sldId id="2615" r:id="rId724"/>
    <p:sldId id="2721" r:id="rId725"/>
    <p:sldId id="2722" r:id="rId726"/>
    <p:sldId id="2723" r:id="rId727"/>
    <p:sldId id="2526" r:id="rId728"/>
    <p:sldId id="2750" r:id="rId729"/>
    <p:sldId id="2751" r:id="rId730"/>
    <p:sldId id="2752" r:id="rId731"/>
    <p:sldId id="2729" r:id="rId732"/>
    <p:sldId id="2730" r:id="rId733"/>
    <p:sldId id="2744" r:id="rId734"/>
    <p:sldId id="2745" r:id="rId735"/>
    <p:sldId id="2746" r:id="rId736"/>
    <p:sldId id="2747" r:id="rId737"/>
    <p:sldId id="2741" r:id="rId738"/>
    <p:sldId id="2731" r:id="rId739"/>
    <p:sldId id="2740" r:id="rId740"/>
    <p:sldId id="2742" r:id="rId741"/>
    <p:sldId id="2743" r:id="rId742"/>
    <p:sldId id="2735" r:id="rId743"/>
    <p:sldId id="2732" r:id="rId744"/>
    <p:sldId id="2748" r:id="rId745"/>
    <p:sldId id="2749" r:id="rId746"/>
    <p:sldId id="2530" r:id="rId747"/>
    <p:sldId id="2531" r:id="rId748"/>
    <p:sldId id="2532" r:id="rId749"/>
    <p:sldId id="2560" r:id="rId750"/>
    <p:sldId id="2561" r:id="rId751"/>
    <p:sldId id="2724" r:id="rId752"/>
    <p:sldId id="2725" r:id="rId753"/>
    <p:sldId id="2626" r:id="rId754"/>
    <p:sldId id="2627" r:id="rId755"/>
    <p:sldId id="2629" r:id="rId756"/>
    <p:sldId id="2628" r:id="rId757"/>
    <p:sldId id="2533" r:id="rId758"/>
    <p:sldId id="2534" r:id="rId759"/>
    <p:sldId id="2535" r:id="rId760"/>
    <p:sldId id="2536" r:id="rId761"/>
    <p:sldId id="2537" r:id="rId762"/>
    <p:sldId id="2538" r:id="rId763"/>
    <p:sldId id="2539" r:id="rId764"/>
    <p:sldId id="2753" r:id="rId765"/>
    <p:sldId id="2754" r:id="rId766"/>
    <p:sldId id="2540" r:id="rId767"/>
    <p:sldId id="2541" r:id="rId768"/>
    <p:sldId id="2542" r:id="rId769"/>
    <p:sldId id="2543" r:id="rId770"/>
    <p:sldId id="2601" r:id="rId771"/>
    <p:sldId id="2602" r:id="rId772"/>
    <p:sldId id="2603" r:id="rId773"/>
    <p:sldId id="2616" r:id="rId774"/>
    <p:sldId id="2617" r:id="rId775"/>
    <p:sldId id="2618" r:id="rId776"/>
    <p:sldId id="2619" r:id="rId777"/>
    <p:sldId id="2620" r:id="rId778"/>
    <p:sldId id="2621" r:id="rId779"/>
    <p:sldId id="2622" r:id="rId780"/>
    <p:sldId id="2623" r:id="rId781"/>
    <p:sldId id="2624" r:id="rId782"/>
    <p:sldId id="2625" r:id="rId783"/>
    <p:sldId id="2122" r:id="rId784"/>
    <p:sldId id="2123" r:id="rId785"/>
    <p:sldId id="2124" r:id="rId786"/>
    <p:sldId id="2125" r:id="rId787"/>
    <p:sldId id="2126" r:id="rId788"/>
    <p:sldId id="1663" r:id="rId789"/>
    <p:sldId id="1664" r:id="rId790"/>
    <p:sldId id="1665" r:id="rId791"/>
    <p:sldId id="1670" r:id="rId792"/>
    <p:sldId id="1666" r:id="rId793"/>
    <p:sldId id="1667" r:id="rId794"/>
    <p:sldId id="1671" r:id="rId795"/>
    <p:sldId id="2423" r:id="rId796"/>
    <p:sldId id="2375" r:id="rId797"/>
    <p:sldId id="2389" r:id="rId798"/>
    <p:sldId id="2377" r:id="rId799"/>
    <p:sldId id="2380" r:id="rId800"/>
    <p:sldId id="2383" r:id="rId801"/>
    <p:sldId id="2385" r:id="rId802"/>
    <p:sldId id="2407" r:id="rId803"/>
    <p:sldId id="2406" r:id="rId804"/>
    <p:sldId id="2388" r:id="rId805"/>
    <p:sldId id="2378" r:id="rId806"/>
    <p:sldId id="2381" r:id="rId807"/>
    <p:sldId id="2397" r:id="rId808"/>
    <p:sldId id="2398" r:id="rId809"/>
    <p:sldId id="2374" r:id="rId810"/>
    <p:sldId id="1672" r:id="rId811"/>
    <p:sldId id="1673" r:id="rId812"/>
    <p:sldId id="2365" r:id="rId813"/>
    <p:sldId id="1675" r:id="rId814"/>
    <p:sldId id="1676" r:id="rId815"/>
    <p:sldId id="2368" r:id="rId816"/>
    <p:sldId id="2370" r:id="rId817"/>
    <p:sldId id="1674" r:id="rId818"/>
    <p:sldId id="2424" r:id="rId819"/>
    <p:sldId id="2395" r:id="rId820"/>
    <p:sldId id="2366" r:id="rId821"/>
    <p:sldId id="1677" r:id="rId822"/>
    <p:sldId id="1678" r:id="rId823"/>
    <p:sldId id="2367" r:id="rId824"/>
    <p:sldId id="1679" r:id="rId825"/>
    <p:sldId id="2369" r:id="rId826"/>
    <p:sldId id="2410" r:id="rId827"/>
    <p:sldId id="2371" r:id="rId828"/>
    <p:sldId id="2411" r:id="rId829"/>
    <p:sldId id="2412" r:id="rId830"/>
    <p:sldId id="2409" r:id="rId831"/>
    <p:sldId id="2402" r:id="rId832"/>
    <p:sldId id="2386" r:id="rId833"/>
    <p:sldId id="2372" r:id="rId834"/>
    <p:sldId id="2408" r:id="rId835"/>
    <p:sldId id="2404" r:id="rId836"/>
    <p:sldId id="2405" r:id="rId837"/>
    <p:sldId id="2373" r:id="rId838"/>
    <p:sldId id="1696" r:id="rId839"/>
    <p:sldId id="1697" r:id="rId840"/>
    <p:sldId id="2387" r:id="rId841"/>
    <p:sldId id="2390" r:id="rId842"/>
    <p:sldId id="1698" r:id="rId843"/>
    <p:sldId id="1700" r:id="rId844"/>
    <p:sldId id="2392" r:id="rId845"/>
    <p:sldId id="2391" r:id="rId846"/>
    <p:sldId id="1699" r:id="rId847"/>
    <p:sldId id="2393" r:id="rId848"/>
    <p:sldId id="1701" r:id="rId849"/>
    <p:sldId id="1702" r:id="rId850"/>
    <p:sldId id="1703" r:id="rId851"/>
    <p:sldId id="1704" r:id="rId852"/>
    <p:sldId id="1705" r:id="rId853"/>
    <p:sldId id="2394" r:id="rId854"/>
    <p:sldId id="1706" r:id="rId855"/>
    <p:sldId id="2400" r:id="rId856"/>
    <p:sldId id="2401" r:id="rId857"/>
    <p:sldId id="2396" r:id="rId858"/>
    <p:sldId id="1707" r:id="rId859"/>
    <p:sldId id="2399" r:id="rId860"/>
    <p:sldId id="1709" r:id="rId861"/>
    <p:sldId id="1710" r:id="rId862"/>
    <p:sldId id="1720" r:id="rId863"/>
    <p:sldId id="1721" r:id="rId864"/>
    <p:sldId id="2413" r:id="rId865"/>
    <p:sldId id="1722" r:id="rId866"/>
    <p:sldId id="2414" r:id="rId867"/>
    <p:sldId id="2415" r:id="rId868"/>
    <p:sldId id="1723" r:id="rId869"/>
    <p:sldId id="1724" r:id="rId870"/>
    <p:sldId id="1725" r:id="rId871"/>
    <p:sldId id="1726" r:id="rId872"/>
    <p:sldId id="1727" r:id="rId873"/>
    <p:sldId id="1728" r:id="rId874"/>
    <p:sldId id="2416" r:id="rId875"/>
    <p:sldId id="1730" r:id="rId876"/>
    <p:sldId id="1731" r:id="rId877"/>
    <p:sldId id="1732" r:id="rId878"/>
    <p:sldId id="1733" r:id="rId879"/>
    <p:sldId id="2417" r:id="rId880"/>
    <p:sldId id="1734" r:id="rId881"/>
    <p:sldId id="2418" r:id="rId882"/>
    <p:sldId id="2419" r:id="rId883"/>
    <p:sldId id="1735" r:id="rId884"/>
    <p:sldId id="1736" r:id="rId885"/>
    <p:sldId id="1737" r:id="rId886"/>
    <p:sldId id="1738" r:id="rId887"/>
    <p:sldId id="1739" r:id="rId888"/>
    <p:sldId id="1740" r:id="rId889"/>
    <p:sldId id="1741" r:id="rId890"/>
    <p:sldId id="2420" r:id="rId891"/>
    <p:sldId id="1742" r:id="rId892"/>
    <p:sldId id="1743" r:id="rId893"/>
    <p:sldId id="1744" r:id="rId894"/>
    <p:sldId id="1745" r:id="rId895"/>
    <p:sldId id="1746" r:id="rId896"/>
    <p:sldId id="1747" r:id="rId897"/>
    <p:sldId id="1748" r:id="rId898"/>
    <p:sldId id="1749" r:id="rId899"/>
    <p:sldId id="1750" r:id="rId900"/>
    <p:sldId id="2428" r:id="rId901"/>
    <p:sldId id="2429" r:id="rId902"/>
    <p:sldId id="2433" r:id="rId903"/>
    <p:sldId id="1751" r:id="rId904"/>
    <p:sldId id="1752" r:id="rId905"/>
    <p:sldId id="1753" r:id="rId906"/>
    <p:sldId id="1754" r:id="rId907"/>
    <p:sldId id="1755" r:id="rId908"/>
    <p:sldId id="1756" r:id="rId909"/>
    <p:sldId id="1757" r:id="rId910"/>
    <p:sldId id="1758" r:id="rId911"/>
    <p:sldId id="1760" r:id="rId912"/>
    <p:sldId id="1761" r:id="rId913"/>
    <p:sldId id="1762" r:id="rId914"/>
    <p:sldId id="1763" r:id="rId915"/>
    <p:sldId id="2425" r:id="rId916"/>
    <p:sldId id="1765" r:id="rId917"/>
    <p:sldId id="1766" r:id="rId918"/>
    <p:sldId id="1768" r:id="rId919"/>
    <p:sldId id="1769" r:id="rId920"/>
    <p:sldId id="1770" r:id="rId921"/>
    <p:sldId id="1771" r:id="rId922"/>
    <p:sldId id="1772" r:id="rId923"/>
    <p:sldId id="2437" r:id="rId924"/>
    <p:sldId id="2438" r:id="rId925"/>
    <p:sldId id="1773" r:id="rId926"/>
    <p:sldId id="2436" r:id="rId927"/>
    <p:sldId id="1775" r:id="rId928"/>
    <p:sldId id="1774" r:id="rId929"/>
    <p:sldId id="1776" r:id="rId930"/>
    <p:sldId id="1777" r:id="rId931"/>
    <p:sldId id="1778" r:id="rId932"/>
    <p:sldId id="2435" r:id="rId933"/>
    <p:sldId id="1788" r:id="rId934"/>
    <p:sldId id="1789" r:id="rId935"/>
    <p:sldId id="1790" r:id="rId936"/>
    <p:sldId id="1791" r:id="rId937"/>
    <p:sldId id="2439" r:id="rId938"/>
    <p:sldId id="1792" r:id="rId939"/>
    <p:sldId id="1793" r:id="rId940"/>
    <p:sldId id="1794" r:id="rId941"/>
    <p:sldId id="1795" r:id="rId942"/>
    <p:sldId id="1796" r:id="rId943"/>
    <p:sldId id="1797" r:id="rId944"/>
    <p:sldId id="1798" r:id="rId945"/>
    <p:sldId id="1799" r:id="rId946"/>
    <p:sldId id="1800" r:id="rId947"/>
    <p:sldId id="1801" r:id="rId948"/>
    <p:sldId id="1803" r:id="rId949"/>
    <p:sldId id="1804" r:id="rId950"/>
    <p:sldId id="1805" r:id="rId951"/>
    <p:sldId id="1806" r:id="rId952"/>
    <p:sldId id="1807" r:id="rId953"/>
    <p:sldId id="1813" r:id="rId954"/>
    <p:sldId id="1812" r:id="rId955"/>
    <p:sldId id="1814" r:id="rId956"/>
    <p:sldId id="1818" r:id="rId957"/>
    <p:sldId id="1819" r:id="rId958"/>
    <p:sldId id="1820" r:id="rId959"/>
    <p:sldId id="1821" r:id="rId960"/>
    <p:sldId id="1822" r:id="rId961"/>
    <p:sldId id="1823" r:id="rId962"/>
    <p:sldId id="1824" r:id="rId963"/>
    <p:sldId id="1825" r:id="rId964"/>
    <p:sldId id="1826" r:id="rId965"/>
    <p:sldId id="1827" r:id="rId966"/>
    <p:sldId id="1828" r:id="rId967"/>
    <p:sldId id="1829" r:id="rId968"/>
    <p:sldId id="1830" r:id="rId969"/>
    <p:sldId id="2440" r:id="rId970"/>
    <p:sldId id="1831" r:id="rId971"/>
    <p:sldId id="1832" r:id="rId972"/>
    <p:sldId id="1834" r:id="rId973"/>
    <p:sldId id="1835" r:id="rId974"/>
    <p:sldId id="1836" r:id="rId975"/>
    <p:sldId id="1837" r:id="rId976"/>
    <p:sldId id="1838" r:id="rId977"/>
    <p:sldId id="1839" r:id="rId978"/>
    <p:sldId id="1840" r:id="rId979"/>
    <p:sldId id="1841" r:id="rId980"/>
    <p:sldId id="1842" r:id="rId981"/>
    <p:sldId id="1843" r:id="rId982"/>
    <p:sldId id="1844" r:id="rId983"/>
    <p:sldId id="1845" r:id="rId984"/>
    <p:sldId id="1846" r:id="rId985"/>
    <p:sldId id="1847" r:id="rId986"/>
    <p:sldId id="1848" r:id="rId987"/>
    <p:sldId id="1849" r:id="rId988"/>
    <p:sldId id="1850" r:id="rId989"/>
    <p:sldId id="1851" r:id="rId990"/>
    <p:sldId id="1852" r:id="rId991"/>
    <p:sldId id="1853" r:id="rId992"/>
    <p:sldId id="1854" r:id="rId993"/>
    <p:sldId id="2137" r:id="rId994"/>
    <p:sldId id="1855" r:id="rId995"/>
    <p:sldId id="1856" r:id="rId996"/>
    <p:sldId id="1857" r:id="rId997"/>
    <p:sldId id="1858" r:id="rId998"/>
    <p:sldId id="1859" r:id="rId999"/>
    <p:sldId id="1860" r:id="rId1000"/>
    <p:sldId id="1861" r:id="rId1001"/>
    <p:sldId id="1862" r:id="rId1002"/>
    <p:sldId id="1863" r:id="rId1003"/>
    <p:sldId id="1864" r:id="rId1004"/>
    <p:sldId id="1865" r:id="rId1005"/>
    <p:sldId id="1866" r:id="rId1006"/>
    <p:sldId id="1867" r:id="rId1007"/>
    <p:sldId id="1868" r:id="rId1008"/>
    <p:sldId id="1893" r:id="rId1009"/>
    <p:sldId id="1894" r:id="rId1010"/>
    <p:sldId id="1895" r:id="rId1011"/>
    <p:sldId id="1896" r:id="rId1012"/>
    <p:sldId id="1897" r:id="rId1013"/>
    <p:sldId id="1898" r:id="rId1014"/>
    <p:sldId id="1899" r:id="rId1015"/>
    <p:sldId id="1900" r:id="rId1016"/>
    <p:sldId id="1901" r:id="rId1017"/>
    <p:sldId id="1902" r:id="rId1018"/>
    <p:sldId id="1903" r:id="rId1019"/>
    <p:sldId id="1904" r:id="rId1020"/>
    <p:sldId id="1905" r:id="rId1021"/>
    <p:sldId id="1906" r:id="rId1022"/>
    <p:sldId id="1907" r:id="rId1023"/>
    <p:sldId id="1908" r:id="rId1024"/>
    <p:sldId id="1909" r:id="rId1025"/>
    <p:sldId id="1910" r:id="rId1026"/>
    <p:sldId id="1911" r:id="rId1027"/>
    <p:sldId id="1912" r:id="rId1028"/>
    <p:sldId id="1913" r:id="rId1029"/>
    <p:sldId id="1914" r:id="rId1030"/>
    <p:sldId id="1915" r:id="rId1031"/>
    <p:sldId id="1916" r:id="rId1032"/>
    <p:sldId id="1917" r:id="rId1033"/>
    <p:sldId id="1918" r:id="rId1034"/>
    <p:sldId id="1919" r:id="rId1035"/>
    <p:sldId id="1920" r:id="rId1036"/>
    <p:sldId id="1921" r:id="rId1037"/>
    <p:sldId id="1922" r:id="rId1038"/>
    <p:sldId id="1923" r:id="rId1039"/>
    <p:sldId id="1924" r:id="rId1040"/>
    <p:sldId id="1925" r:id="rId1041"/>
    <p:sldId id="1926" r:id="rId1042"/>
    <p:sldId id="1927" r:id="rId1043"/>
    <p:sldId id="1928" r:id="rId1044"/>
    <p:sldId id="1930" r:id="rId1045"/>
    <p:sldId id="1931" r:id="rId1046"/>
    <p:sldId id="1932" r:id="rId1047"/>
    <p:sldId id="1933" r:id="rId1048"/>
    <p:sldId id="1934" r:id="rId1049"/>
    <p:sldId id="1935" r:id="rId1050"/>
    <p:sldId id="1936" r:id="rId1051"/>
    <p:sldId id="1937" r:id="rId1052"/>
    <p:sldId id="1938" r:id="rId1053"/>
    <p:sldId id="1939" r:id="rId1054"/>
    <p:sldId id="1940" r:id="rId1055"/>
    <p:sldId id="1941" r:id="rId1056"/>
    <p:sldId id="1942" r:id="rId1057"/>
    <p:sldId id="1943" r:id="rId1058"/>
    <p:sldId id="1944" r:id="rId1059"/>
    <p:sldId id="1945" r:id="rId1060"/>
    <p:sldId id="1946" r:id="rId1061"/>
    <p:sldId id="1947" r:id="rId1062"/>
    <p:sldId id="1948" r:id="rId1063"/>
    <p:sldId id="1949" r:id="rId1064"/>
    <p:sldId id="1950" r:id="rId1065"/>
    <p:sldId id="1951" r:id="rId1066"/>
    <p:sldId id="1952" r:id="rId1067"/>
    <p:sldId id="1953" r:id="rId1068"/>
    <p:sldId id="1954" r:id="rId1069"/>
    <p:sldId id="1955" r:id="rId1070"/>
    <p:sldId id="1956" r:id="rId1071"/>
    <p:sldId id="1957" r:id="rId1072"/>
    <p:sldId id="1958" r:id="rId1073"/>
    <p:sldId id="1959" r:id="rId1074"/>
    <p:sldId id="1960" r:id="rId1075"/>
    <p:sldId id="1961" r:id="rId1076"/>
    <p:sldId id="1962" r:id="rId1077"/>
    <p:sldId id="1963" r:id="rId1078"/>
    <p:sldId id="1964" r:id="rId1079"/>
    <p:sldId id="1965" r:id="rId1080"/>
    <p:sldId id="1966" r:id="rId1081"/>
    <p:sldId id="1967" r:id="rId1082"/>
    <p:sldId id="1968" r:id="rId1083"/>
    <p:sldId id="1969" r:id="rId1084"/>
    <p:sldId id="1970" r:id="rId1085"/>
    <p:sldId id="1971" r:id="rId1086"/>
    <p:sldId id="1972" r:id="rId1087"/>
    <p:sldId id="2441" r:id="rId1088"/>
    <p:sldId id="2442" r:id="rId10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50094" autoAdjust="0"/>
  </p:normalViewPr>
  <p:slideViewPr>
    <p:cSldViewPr>
      <p:cViewPr>
        <p:scale>
          <a:sx n="82" d="100"/>
          <a:sy n="82" d="100"/>
        </p:scale>
        <p:origin x="-1589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903" Type="http://schemas.openxmlformats.org/officeDocument/2006/relationships/slide" Target="slides/slide902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270" Type="http://schemas.openxmlformats.org/officeDocument/2006/relationships/slide" Target="slides/slide269.xml"/><Relationship Id="rId936" Type="http://schemas.openxmlformats.org/officeDocument/2006/relationships/slide" Target="slides/slide93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03" Type="http://schemas.openxmlformats.org/officeDocument/2006/relationships/slide" Target="slides/slide1002.xml"/><Relationship Id="rId1087" Type="http://schemas.openxmlformats.org/officeDocument/2006/relationships/slide" Target="slides/slide1086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907" Type="http://schemas.openxmlformats.org/officeDocument/2006/relationships/slide" Target="slides/slide906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929" Type="http://schemas.openxmlformats.org/officeDocument/2006/relationships/slide" Target="slides/slide92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797" Type="http://schemas.openxmlformats.org/officeDocument/2006/relationships/slide" Target="slides/slide796.xml"/><Relationship Id="rId920" Type="http://schemas.openxmlformats.org/officeDocument/2006/relationships/slide" Target="slides/slide919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1007" Type="http://schemas.openxmlformats.org/officeDocument/2006/relationships/slide" Target="slides/slide1006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1018" Type="http://schemas.openxmlformats.org/officeDocument/2006/relationships/slide" Target="slides/slide1017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757" Type="http://schemas.openxmlformats.org/officeDocument/2006/relationships/slide" Target="slides/slide756.xml"/><Relationship Id="rId799" Type="http://schemas.openxmlformats.org/officeDocument/2006/relationships/slide" Target="slides/slide798.xml"/><Relationship Id="rId964" Type="http://schemas.openxmlformats.org/officeDocument/2006/relationships/slide" Target="slides/slide96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824" Type="http://schemas.openxmlformats.org/officeDocument/2006/relationships/slide" Target="slides/slide823.xml"/><Relationship Id="rId866" Type="http://schemas.openxmlformats.org/officeDocument/2006/relationships/slide" Target="slides/slide86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051" Type="http://schemas.openxmlformats.org/officeDocument/2006/relationships/slide" Target="slides/slide1050.xml"/><Relationship Id="rId1093" Type="http://schemas.openxmlformats.org/officeDocument/2006/relationships/theme" Target="theme/theme1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26" Type="http://schemas.openxmlformats.org/officeDocument/2006/relationships/slide" Target="slides/slide725.xml"/><Relationship Id="rId768" Type="http://schemas.openxmlformats.org/officeDocument/2006/relationships/slide" Target="slides/slide767.xml"/><Relationship Id="rId933" Type="http://schemas.openxmlformats.org/officeDocument/2006/relationships/slide" Target="slides/slide932.xml"/><Relationship Id="rId975" Type="http://schemas.openxmlformats.org/officeDocument/2006/relationships/slide" Target="slides/slide974.xml"/><Relationship Id="rId1009" Type="http://schemas.openxmlformats.org/officeDocument/2006/relationships/slide" Target="slides/slide1008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877" Type="http://schemas.openxmlformats.org/officeDocument/2006/relationships/slide" Target="slides/slide876.xml"/><Relationship Id="rId1020" Type="http://schemas.openxmlformats.org/officeDocument/2006/relationships/slide" Target="slides/slide1019.xml"/><Relationship Id="rId1062" Type="http://schemas.openxmlformats.org/officeDocument/2006/relationships/slide" Target="slides/slide1061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37" Type="http://schemas.openxmlformats.org/officeDocument/2006/relationships/slide" Target="slides/slide736.xml"/><Relationship Id="rId779" Type="http://schemas.openxmlformats.org/officeDocument/2006/relationships/slide" Target="slides/slide778.xml"/><Relationship Id="rId902" Type="http://schemas.openxmlformats.org/officeDocument/2006/relationships/slide" Target="slides/slide901.xml"/><Relationship Id="rId944" Type="http://schemas.openxmlformats.org/officeDocument/2006/relationships/slide" Target="slides/slide943.xml"/><Relationship Id="rId986" Type="http://schemas.openxmlformats.org/officeDocument/2006/relationships/slide" Target="slides/slide985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46" Type="http://schemas.openxmlformats.org/officeDocument/2006/relationships/slide" Target="slides/slide845.xml"/><Relationship Id="rId888" Type="http://schemas.openxmlformats.org/officeDocument/2006/relationships/slide" Target="slides/slide887.xml"/><Relationship Id="rId1031" Type="http://schemas.openxmlformats.org/officeDocument/2006/relationships/slide" Target="slides/slide1030.xml"/><Relationship Id="rId1073" Type="http://schemas.openxmlformats.org/officeDocument/2006/relationships/slide" Target="slides/slide107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748" Type="http://schemas.openxmlformats.org/officeDocument/2006/relationships/slide" Target="slides/slide747.xml"/><Relationship Id="rId913" Type="http://schemas.openxmlformats.org/officeDocument/2006/relationships/slide" Target="slides/slide912.xml"/><Relationship Id="rId955" Type="http://schemas.openxmlformats.org/officeDocument/2006/relationships/slide" Target="slides/slide95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997" Type="http://schemas.openxmlformats.org/officeDocument/2006/relationships/slide" Target="slides/slide99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42" Type="http://schemas.openxmlformats.org/officeDocument/2006/relationships/slide" Target="slides/slide1041.xml"/><Relationship Id="rId1084" Type="http://schemas.openxmlformats.org/officeDocument/2006/relationships/slide" Target="slides/slide1083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759" Type="http://schemas.openxmlformats.org/officeDocument/2006/relationships/slide" Target="slides/slide758.xml"/><Relationship Id="rId924" Type="http://schemas.openxmlformats.org/officeDocument/2006/relationships/slide" Target="slides/slide923.xml"/><Relationship Id="rId966" Type="http://schemas.openxmlformats.org/officeDocument/2006/relationships/slide" Target="slides/slide96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770" Type="http://schemas.openxmlformats.org/officeDocument/2006/relationships/slide" Target="slides/slide76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26" Type="http://schemas.openxmlformats.org/officeDocument/2006/relationships/slide" Target="slides/slide825.xml"/><Relationship Id="rId868" Type="http://schemas.openxmlformats.org/officeDocument/2006/relationships/slide" Target="slides/slide867.xml"/><Relationship Id="rId1011" Type="http://schemas.openxmlformats.org/officeDocument/2006/relationships/slide" Target="slides/slide1010.xml"/><Relationship Id="rId1053" Type="http://schemas.openxmlformats.org/officeDocument/2006/relationships/slide" Target="slides/slide105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977" Type="http://schemas.openxmlformats.org/officeDocument/2006/relationships/slide" Target="slides/slide97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37" Type="http://schemas.openxmlformats.org/officeDocument/2006/relationships/slide" Target="slides/slide836.xml"/><Relationship Id="rId879" Type="http://schemas.openxmlformats.org/officeDocument/2006/relationships/slide" Target="slides/slide878.xml"/><Relationship Id="rId1022" Type="http://schemas.openxmlformats.org/officeDocument/2006/relationships/slide" Target="slides/slide1021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1064" Type="http://schemas.openxmlformats.org/officeDocument/2006/relationships/slide" Target="slides/slide106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946" Type="http://schemas.openxmlformats.org/officeDocument/2006/relationships/slide" Target="slides/slide945.xml"/><Relationship Id="rId988" Type="http://schemas.openxmlformats.org/officeDocument/2006/relationships/slide" Target="slides/slide987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075" Type="http://schemas.openxmlformats.org/officeDocument/2006/relationships/slide" Target="slides/slide107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999" Type="http://schemas.openxmlformats.org/officeDocument/2006/relationships/slide" Target="slides/slide998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817" Type="http://schemas.openxmlformats.org/officeDocument/2006/relationships/slide" Target="slides/slide816.xml"/><Relationship Id="rId859" Type="http://schemas.openxmlformats.org/officeDocument/2006/relationships/slide" Target="slides/slide858.xml"/><Relationship Id="rId1002" Type="http://schemas.openxmlformats.org/officeDocument/2006/relationships/slide" Target="slides/slide100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44" Type="http://schemas.openxmlformats.org/officeDocument/2006/relationships/slide" Target="slides/slide1043.xml"/><Relationship Id="rId1086" Type="http://schemas.openxmlformats.org/officeDocument/2006/relationships/slide" Target="slides/slide108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968" Type="http://schemas.openxmlformats.org/officeDocument/2006/relationships/slide" Target="slides/slide967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37" Type="http://schemas.openxmlformats.org/officeDocument/2006/relationships/slide" Target="slides/slide936.xml"/><Relationship Id="rId979" Type="http://schemas.openxmlformats.org/officeDocument/2006/relationships/slide" Target="slides/slide978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783" Type="http://schemas.openxmlformats.org/officeDocument/2006/relationships/slide" Target="slides/slide782.xml"/><Relationship Id="rId839" Type="http://schemas.openxmlformats.org/officeDocument/2006/relationships/slide" Target="slides/slide838.xml"/><Relationship Id="rId990" Type="http://schemas.openxmlformats.org/officeDocument/2006/relationships/slide" Target="slides/slide989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1024" Type="http://schemas.openxmlformats.org/officeDocument/2006/relationships/slide" Target="slides/slide1023.xml"/><Relationship Id="rId1066" Type="http://schemas.openxmlformats.org/officeDocument/2006/relationships/slide" Target="slides/slide106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50" Type="http://schemas.openxmlformats.org/officeDocument/2006/relationships/slide" Target="slides/slide849.xml"/><Relationship Id="rId892" Type="http://schemas.openxmlformats.org/officeDocument/2006/relationships/slide" Target="slides/slide891.xml"/><Relationship Id="rId906" Type="http://schemas.openxmlformats.org/officeDocument/2006/relationships/slide" Target="slides/slide905.xml"/><Relationship Id="rId948" Type="http://schemas.openxmlformats.org/officeDocument/2006/relationships/slide" Target="slides/slide94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1035" Type="http://schemas.openxmlformats.org/officeDocument/2006/relationships/slide" Target="slides/slide1034.xml"/><Relationship Id="rId1077" Type="http://schemas.openxmlformats.org/officeDocument/2006/relationships/slide" Target="slides/slide107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861" Type="http://schemas.openxmlformats.org/officeDocument/2006/relationships/slide" Target="slides/slide860.xml"/><Relationship Id="rId917" Type="http://schemas.openxmlformats.org/officeDocument/2006/relationships/slide" Target="slides/slide916.xml"/><Relationship Id="rId959" Type="http://schemas.openxmlformats.org/officeDocument/2006/relationships/slide" Target="slides/slide95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970" Type="http://schemas.openxmlformats.org/officeDocument/2006/relationships/slide" Target="slides/slide969.xml"/><Relationship Id="rId1004" Type="http://schemas.openxmlformats.org/officeDocument/2006/relationships/slide" Target="slides/slide1003.xml"/><Relationship Id="rId1046" Type="http://schemas.openxmlformats.org/officeDocument/2006/relationships/slide" Target="slides/slide104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830" Type="http://schemas.openxmlformats.org/officeDocument/2006/relationships/slide" Target="slides/slide829.xml"/><Relationship Id="rId872" Type="http://schemas.openxmlformats.org/officeDocument/2006/relationships/slide" Target="slides/slide871.xml"/><Relationship Id="rId928" Type="http://schemas.openxmlformats.org/officeDocument/2006/relationships/slide" Target="slides/slide927.xml"/><Relationship Id="rId1088" Type="http://schemas.openxmlformats.org/officeDocument/2006/relationships/slide" Target="slides/slide108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15" Type="http://schemas.openxmlformats.org/officeDocument/2006/relationships/slide" Target="slides/slide1014.xml"/><Relationship Id="rId1057" Type="http://schemas.openxmlformats.org/officeDocument/2006/relationships/slide" Target="slides/slide1056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841" Type="http://schemas.openxmlformats.org/officeDocument/2006/relationships/slide" Target="slides/slide840.xml"/><Relationship Id="rId883" Type="http://schemas.openxmlformats.org/officeDocument/2006/relationships/slide" Target="slides/slide882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950" Type="http://schemas.openxmlformats.org/officeDocument/2006/relationships/slide" Target="slides/slide949.xml"/><Relationship Id="rId992" Type="http://schemas.openxmlformats.org/officeDocument/2006/relationships/slide" Target="slides/slide991.xml"/><Relationship Id="rId1026" Type="http://schemas.openxmlformats.org/officeDocument/2006/relationships/slide" Target="slides/slide102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852" Type="http://schemas.openxmlformats.org/officeDocument/2006/relationships/slide" Target="slides/slide851.xml"/><Relationship Id="rId908" Type="http://schemas.openxmlformats.org/officeDocument/2006/relationships/slide" Target="slides/slide907.xml"/><Relationship Id="rId1068" Type="http://schemas.openxmlformats.org/officeDocument/2006/relationships/slide" Target="slides/slide106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894" Type="http://schemas.openxmlformats.org/officeDocument/2006/relationships/slide" Target="slides/slide89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61" Type="http://schemas.openxmlformats.org/officeDocument/2006/relationships/slide" Target="slides/slide960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863" Type="http://schemas.openxmlformats.org/officeDocument/2006/relationships/slide" Target="slides/slide862.xml"/><Relationship Id="rId1037" Type="http://schemas.openxmlformats.org/officeDocument/2006/relationships/slide" Target="slides/slide1036.xml"/><Relationship Id="rId1079" Type="http://schemas.openxmlformats.org/officeDocument/2006/relationships/slide" Target="slides/slide107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1090" Type="http://schemas.openxmlformats.org/officeDocument/2006/relationships/notesMaster" Target="notesMasters/notesMaster1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930" Type="http://schemas.openxmlformats.org/officeDocument/2006/relationships/slide" Target="slides/slide929.xml"/><Relationship Id="rId972" Type="http://schemas.openxmlformats.org/officeDocument/2006/relationships/slide" Target="slides/slide971.xml"/><Relationship Id="rId1006" Type="http://schemas.openxmlformats.org/officeDocument/2006/relationships/slide" Target="slides/slide1005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941" Type="http://schemas.openxmlformats.org/officeDocument/2006/relationships/slide" Target="slides/slide940.xml"/><Relationship Id="rId983" Type="http://schemas.openxmlformats.org/officeDocument/2006/relationships/slide" Target="slides/slide982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059" Type="http://schemas.openxmlformats.org/officeDocument/2006/relationships/slide" Target="slides/slide105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43" Type="http://schemas.openxmlformats.org/officeDocument/2006/relationships/slide" Target="slides/slide842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910" Type="http://schemas.openxmlformats.org/officeDocument/2006/relationships/slide" Target="slides/slide909.xml"/><Relationship Id="rId952" Type="http://schemas.openxmlformats.org/officeDocument/2006/relationships/slide" Target="slides/slide95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994" Type="http://schemas.openxmlformats.org/officeDocument/2006/relationships/slide" Target="slides/slide993.xml"/><Relationship Id="rId1028" Type="http://schemas.openxmlformats.org/officeDocument/2006/relationships/slide" Target="slides/slide1027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854" Type="http://schemas.openxmlformats.org/officeDocument/2006/relationships/slide" Target="slides/slide853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921" Type="http://schemas.openxmlformats.org/officeDocument/2006/relationships/slide" Target="slides/slide92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092" Type="http://schemas.openxmlformats.org/officeDocument/2006/relationships/viewProps" Target="viewProps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008" Type="http://schemas.openxmlformats.org/officeDocument/2006/relationships/slide" Target="slides/slide1007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834" Type="http://schemas.openxmlformats.org/officeDocument/2006/relationships/slide" Target="slides/slide833.xml"/><Relationship Id="rId876" Type="http://schemas.openxmlformats.org/officeDocument/2006/relationships/slide" Target="slides/slide875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901" Type="http://schemas.openxmlformats.org/officeDocument/2006/relationships/slide" Target="slides/slide900.xml"/><Relationship Id="rId1061" Type="http://schemas.openxmlformats.org/officeDocument/2006/relationships/slide" Target="slides/slide1060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43" Type="http://schemas.openxmlformats.org/officeDocument/2006/relationships/slide" Target="slides/slide942.xml"/><Relationship Id="rId985" Type="http://schemas.openxmlformats.org/officeDocument/2006/relationships/slide" Target="slides/slide984.xml"/><Relationship Id="rId1019" Type="http://schemas.openxmlformats.org/officeDocument/2006/relationships/slide" Target="slides/slide1018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54" Type="http://schemas.openxmlformats.org/officeDocument/2006/relationships/slide" Target="slides/slide953.xml"/><Relationship Id="rId996" Type="http://schemas.openxmlformats.org/officeDocument/2006/relationships/slide" Target="slides/slide995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856" Type="http://schemas.openxmlformats.org/officeDocument/2006/relationships/slide" Target="slides/slide85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41" Type="http://schemas.openxmlformats.org/officeDocument/2006/relationships/slide" Target="slides/slide1040.xml"/><Relationship Id="rId1083" Type="http://schemas.openxmlformats.org/officeDocument/2006/relationships/slide" Target="slides/slide1082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923" Type="http://schemas.openxmlformats.org/officeDocument/2006/relationships/slide" Target="slides/slide922.xml"/><Relationship Id="rId965" Type="http://schemas.openxmlformats.org/officeDocument/2006/relationships/slide" Target="slides/slide96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867" Type="http://schemas.openxmlformats.org/officeDocument/2006/relationships/slide" Target="slides/slide866.xml"/><Relationship Id="rId1010" Type="http://schemas.openxmlformats.org/officeDocument/2006/relationships/slide" Target="slides/slide1009.xml"/><Relationship Id="rId1052" Type="http://schemas.openxmlformats.org/officeDocument/2006/relationships/slide" Target="slides/slide1051.xml"/><Relationship Id="rId1094" Type="http://schemas.openxmlformats.org/officeDocument/2006/relationships/tableStyles" Target="tableStyles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1080" Type="http://schemas.openxmlformats.org/officeDocument/2006/relationships/slide" Target="slides/slide107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presProps" Target="presProps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833" Type="http://schemas.openxmlformats.org/officeDocument/2006/relationships/slide" Target="slides/slide832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Relationship Id="rId5" Type="http://schemas.openxmlformats.org/officeDocument/2006/relationships/image" Target="../media/image185.wmf"/><Relationship Id="rId4" Type="http://schemas.openxmlformats.org/officeDocument/2006/relationships/image" Target="../media/image18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32F91E3-6848-45B1-B3B1-BFB9DDE78390}" type="datetimeFigureOut">
              <a:rPr lang="ko-KR" altLang="en-US" smtClean="0"/>
              <a:t>2016-10-01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/Relationships>
</file>

<file path=ppt/slides/_rels/slide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10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/Relationships>
</file>

<file path=ppt/slides/_rels/slide10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/Relationships>
</file>

<file path=ppt/slides/_rels/slide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2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/Relationships>
</file>

<file path=ppt/slides/_rels/slide10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/Relationships>
</file>

<file path=ppt/slides/_rels/slide10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2.xml"/></Relationships>
</file>

<file path=ppt/slides/_rels/slide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/Relationships>
</file>

<file path=ppt/slides/_rels/slide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/Relationships>
</file>

<file path=ppt/slides/_rels/slide10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10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1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/Relationships>
</file>

<file path=ppt/slides/_rels/slide10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/Relationships>
</file>

<file path=ppt/slides/_rels/slide10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/Relationships>
</file>

<file path=ppt/slides/_rels/slide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2.xml"/></Relationships>
</file>

<file path=ppt/slides/_rels/slide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10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10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2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10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10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2.xml"/></Relationships>
</file>

<file path=ppt/slides/_rels/slide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2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/Relationships>
</file>

<file path=ppt/slides/_rels/slide10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2.xml"/></Relationships>
</file>

<file path=ppt/slides/_rels/slide1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/Relationships>
</file>

<file path=ppt/slides/_rels/slide10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/Relationships>
</file>

<file path=ppt/slides/_rels/slide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10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/Relationships>
</file>

<file path=ppt/slides/_rels/slide10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gif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gif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image" Target="../media/image149.gif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gi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5.wmf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10.png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179.wmf"/><Relationship Id="rId1" Type="http://schemas.openxmlformats.org/officeDocument/2006/relationships/vmlDrawing" Target="../drawings/vmlDrawing2.vml"/><Relationship Id="rId19" Type="http://schemas.openxmlformats.org/officeDocument/2006/relationships/oleObject" Target="../embeddings/oleObject4.bin"/><Relationship Id="rId4" Type="http://schemas.openxmlformats.org/officeDocument/2006/relationships/image" Target="../media/image178.wmf"/><Relationship Id="rId22" Type="http://schemas.openxmlformats.org/officeDocument/2006/relationships/image" Target="../media/image180.wmf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2.wmf"/><Relationship Id="rId11" Type="http://schemas.openxmlformats.org/officeDocument/2006/relationships/image" Target="../media/image186.png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85.wmf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1.wmf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8B%A4%EC%88%98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hyperlink" Target="https://ko.wikipedia.org/wiki/%EC%8B%A4%EC%88%98" TargetMode="Externa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3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h_api.html#matplotlib.path.Path" TargetMode="External"/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ches_api.html#matplotlib.patches.Polygon" TargetMode="External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/Relationships>
</file>

<file path=ppt/slides/_rels/slide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8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8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8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8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8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8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8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8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/Relationships>
</file>

<file path=ppt/slides/_rels/slide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8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/Relationships>
</file>

<file path=ppt/slides/_rels/slide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/Relationships>
</file>

<file path=ppt/slides/_rels/slide9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/Relationships>
</file>

<file path=ppt/slides/_rels/slide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9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9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/Relationships>
</file>

<file path=ppt/slides/_rels/slide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/Relationships>
</file>

<file path=ppt/slides/_rels/slide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2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/Relationships>
</file>

<file path=ppt/slides/_rels/slide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2.xml"/></Relationships>
</file>

<file path=ppt/slides/_rels/slide9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9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/Relationships>
</file>

<file path=ppt/slides/_rels/slide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/Relationships>
</file>

<file path=ppt/slides/_rels/slide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/Relationships>
</file>

<file path=ppt/slides/_rels/slide9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/Relationships>
</file>

<file path=ppt/slides/_rels/slide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9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9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/Relationships>
</file>

<file path=ppt/slides/_rels/slide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579568" cy="5184576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000" dirty="0" err="1" smtClean="0"/>
              <a:t>numpy</a:t>
            </a:r>
            <a:r>
              <a:rPr lang="en-US" altLang="ko-KR" sz="6000" dirty="0" smtClean="0"/>
              <a:t>/pandas</a:t>
            </a:r>
            <a:br>
              <a:rPr lang="en-US" altLang="ko-KR" sz="6000" dirty="0" smtClean="0"/>
            </a:br>
            <a:r>
              <a:rPr lang="en-US" altLang="ko-KR" sz="6000" dirty="0" smtClean="0"/>
              <a:t>/</a:t>
            </a:r>
            <a:r>
              <a:rPr lang="en-US" altLang="ko-KR" sz="6000" dirty="0" err="1" smtClean="0"/>
              <a:t>matplotlib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이해하</a:t>
            </a:r>
            <a:r>
              <a:rPr lang="ko-KR" altLang="en-US" sz="96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1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비교연산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8493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비교연산</a:t>
            </a:r>
            <a:r>
              <a:rPr lang="en-US" altLang="ko-KR" dirty="0" smtClean="0"/>
              <a:t>. Scala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 모형의 </a:t>
            </a:r>
            <a:r>
              <a:rPr lang="ko-KR" altLang="en-US" dirty="0" err="1" smtClean="0"/>
              <a:t>동일값으로</a:t>
            </a:r>
            <a:r>
              <a:rPr lang="ko-KR" altLang="en-US" dirty="0" smtClean="0"/>
              <a:t> 인지해서 처리된 후 </a:t>
            </a:r>
            <a:r>
              <a:rPr lang="en-US" altLang="ko-KR" dirty="0" err="1" smtClean="0"/>
              <a:t>bool</a:t>
            </a:r>
            <a:r>
              <a:rPr lang="ko-KR" altLang="en-US" dirty="0" smtClean="0"/>
              <a:t>값을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생성됨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708024" y="3789040"/>
            <a:ext cx="108000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60032" y="410546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비교연</a:t>
            </a:r>
            <a:r>
              <a:rPr lang="ko-KR" altLang="en-US" dirty="0"/>
              <a:t>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372320" y="3789040"/>
            <a:ext cx="108000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3768" y="3789040"/>
            <a:ext cx="108000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15816" y="4105469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2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Panel </a:t>
            </a:r>
            <a:r>
              <a:rPr lang="ko-KR" altLang="en-US" dirty="0" smtClean="0"/>
              <a:t>내부 값 접근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139865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label-based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blocks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Internal property, property synonym for </a:t>
                      </a:r>
                      <a:r>
                        <a:rPr lang="en-US" sz="1100" dirty="0" err="1">
                          <a:effectLst/>
                        </a:rPr>
                        <a:t>as_blocks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integer location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integer-location based indexing for selection by position.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A primarily label-location based indexer, with integer position fallback.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label-location based indexer for selection by label.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6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1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</a:t>
            </a:r>
            <a:r>
              <a:rPr lang="ko-KR" altLang="en-US" dirty="0" smtClean="0"/>
              <a:t>만 넣고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생성</a:t>
            </a:r>
            <a:endParaRPr lang="en-US" altLang="ko-KR" dirty="0" smtClean="0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68052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2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Dict</a:t>
            </a:r>
            <a:r>
              <a:rPr lang="ko-KR" altLang="en-US" dirty="0" smtClean="0"/>
              <a:t>를 이용해서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데이터 만들어서 생성하기</a:t>
            </a:r>
            <a:endParaRPr lang="en-US" altLang="ko-KR" dirty="0" smtClean="0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61662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1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넣고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데이터를 넣고 </a:t>
            </a:r>
            <a:r>
              <a:rPr lang="ko-KR" altLang="en-US" dirty="0" err="1" smtClean="0"/>
              <a:t>차원별</a:t>
            </a:r>
            <a:r>
              <a:rPr lang="ko-KR" altLang="en-US" dirty="0" smtClean="0"/>
              <a:t> 이름 붙이기</a:t>
            </a:r>
            <a:endParaRPr lang="en-US" altLang="ko-KR" dirty="0" smtClean="0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61150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5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Panel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2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클래스에서 데이터 접근법은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연산자와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4733"/>
              </p:ext>
            </p:extLst>
          </p:nvPr>
        </p:nvGraphicFramePr>
        <p:xfrm>
          <a:off x="971600" y="3501008"/>
          <a:ext cx="7074495" cy="2016224"/>
        </p:xfrm>
        <a:graphic>
          <a:graphicData uri="http://schemas.openxmlformats.org/drawingml/2006/table">
            <a:tbl>
              <a:tblPr/>
              <a:tblGrid>
                <a:gridCol w="2520280"/>
                <a:gridCol w="2448272"/>
                <a:gridCol w="2105943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Operation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Syntax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item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</a:t>
                      </a:r>
                      <a:r>
                        <a:rPr lang="en-US" sz="1400" dirty="0">
                          <a:effectLst/>
                        </a:rPr>
                        <a:t>[item]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major_axis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label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wp.major_xs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minor_axis</a:t>
                      </a:r>
                      <a:r>
                        <a:rPr lang="en-US" sz="1400" dirty="0" smtClean="0">
                          <a:effectLst/>
                        </a:rPr>
                        <a:t> label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wp.minor_xs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DataFrame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2775" y="3284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Panel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items</a:t>
            </a:r>
            <a:r>
              <a:rPr lang="ko-KR" altLang="en-US" dirty="0" smtClean="0"/>
              <a:t>를 기준으로 접근</a:t>
            </a:r>
            <a:endParaRPr lang="en-US" altLang="ko-KR" dirty="0" smtClean="0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768752" cy="423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5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7200" dirty="0" smtClean="0"/>
              <a:t>10. </a:t>
            </a:r>
            <a:r>
              <a:rPr lang="en-US" altLang="ko-KR" sz="7200" dirty="0" smtClean="0"/>
              <a:t>Pandas</a:t>
            </a:r>
            <a:br>
              <a:rPr lang="en-US" altLang="ko-KR" sz="7200" dirty="0" smtClean="0"/>
            </a:br>
            <a:r>
              <a:rPr lang="en-US" altLang="ko-KR" sz="7200" dirty="0" smtClean="0"/>
              <a:t>Series</a:t>
            </a:r>
            <a:br>
              <a:rPr lang="en-US" altLang="ko-KR" sz="7200" dirty="0" smtClean="0"/>
            </a:br>
            <a:r>
              <a:rPr lang="en-US" altLang="ko-KR" sz="7200" dirty="0" smtClean="0"/>
              <a:t>(1</a:t>
            </a:r>
            <a:r>
              <a:rPr lang="ko-KR" altLang="en-US" sz="7200" dirty="0" smtClean="0"/>
              <a:t>차원</a:t>
            </a:r>
            <a:r>
              <a:rPr lang="en-US" altLang="ko-KR" sz="7200" dirty="0" smtClean="0"/>
              <a:t>)</a:t>
            </a: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5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Series</a:t>
            </a:r>
            <a:br>
              <a:rPr lang="en-US" altLang="ko-KR" sz="6000" dirty="0" smtClean="0"/>
            </a:br>
            <a:r>
              <a:rPr lang="ko-KR" altLang="en-US" sz="6000" dirty="0" smtClean="0"/>
              <a:t>구</a:t>
            </a:r>
            <a:r>
              <a:rPr lang="ko-KR" altLang="en-US" sz="6000" dirty="0"/>
              <a:t>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25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열 조회</a:t>
            </a:r>
            <a:r>
              <a:rPr lang="en-US" altLang="ko-KR" dirty="0"/>
              <a:t>/</a:t>
            </a:r>
            <a:r>
              <a:rPr lang="ko-KR" altLang="en-US" dirty="0"/>
              <a:t>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[data1 &lt;0]</a:t>
            </a:r>
            <a:r>
              <a:rPr lang="ko-KR" altLang="en-US" dirty="0" smtClean="0"/>
              <a:t> </a:t>
            </a:r>
            <a:r>
              <a:rPr lang="en-US" altLang="ko-KR" dirty="0" smtClean="0"/>
              <a:t>=0</a:t>
            </a:r>
            <a:r>
              <a:rPr lang="ko-KR" altLang="en-US" dirty="0" smtClean="0"/>
              <a:t> 실제 배열의 원소들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작을 경우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전환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852936"/>
            <a:ext cx="44196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55576" y="3001169"/>
            <a:ext cx="3024336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 </a:t>
            </a:r>
            <a:r>
              <a:rPr lang="ko-KR" altLang="en-US" dirty="0" err="1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논리연산</a:t>
            </a:r>
            <a:r>
              <a:rPr lang="en-US" altLang="ko-KR" dirty="0" smtClean="0"/>
              <a:t>]</a:t>
            </a:r>
          </a:p>
          <a:p>
            <a:endParaRPr lang="en-US" altLang="ko-KR" dirty="0"/>
          </a:p>
          <a:p>
            <a:r>
              <a:rPr lang="ko-KR" altLang="en-US" dirty="0" smtClean="0"/>
              <a:t>논리 연산 등 다양한 연산을 이용해서 배열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53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1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625555" y="423533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25555" y="497157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7914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  <a:r>
              <a:rPr lang="en-US" altLang="ko-KR" dirty="0" smtClean="0"/>
              <a:t>ndex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25555" y="570781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0800000">
            <a:off x="1278300" y="444125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713820" y="444948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3820" y="513086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10348" y="584238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39552" y="2420888"/>
            <a:ext cx="8064896" cy="716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pandas.Series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data,index,dtypes,name,copy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3316" y="3651377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data: </a:t>
            </a:r>
            <a:r>
              <a:rPr lang="ko-KR" altLang="en-US" dirty="0" smtClean="0"/>
              <a:t>실제 데이터 값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index : </a:t>
            </a:r>
            <a:r>
              <a:rPr lang="ko-KR" altLang="en-US" dirty="0" smtClean="0"/>
              <a:t>데이터를 접근할 정보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dtypes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데이터들의 타입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name : 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29871" y="3651377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values</a:t>
            </a:r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>
            <a:off x="3351319" y="4441256"/>
            <a:ext cx="360040" cy="1812690"/>
          </a:xfrm>
          <a:prstGeom prst="rightBrace">
            <a:avLst>
              <a:gd name="adj1" fmla="val 394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11359" y="5269366"/>
            <a:ext cx="117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5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57626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25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220878"/>
              </p:ext>
            </p:extLst>
          </p:nvPr>
        </p:nvGraphicFramePr>
        <p:xfrm>
          <a:off x="1043608" y="3146899"/>
          <a:ext cx="7056784" cy="2370332"/>
        </p:xfrm>
        <a:graphic>
          <a:graphicData uri="http://schemas.openxmlformats.org/drawingml/2006/table">
            <a:tbl>
              <a:tblPr/>
              <a:tblGrid>
                <a:gridCol w="2055609"/>
                <a:gridCol w="5001175"/>
              </a:tblGrid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Indexers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s.loc</a:t>
                      </a:r>
                      <a:r>
                        <a:rPr lang="en-US" dirty="0">
                          <a:effectLst/>
                        </a:rPr>
                        <a:t>[indexer]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DataFrame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df.loc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row_indexer,column_indexer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p.loc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item_indexer,major_indexer,minor_indexer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1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[ ]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941324"/>
              </p:ext>
            </p:extLst>
          </p:nvPr>
        </p:nvGraphicFramePr>
        <p:xfrm>
          <a:off x="827584" y="2793717"/>
          <a:ext cx="7631634" cy="2939539"/>
        </p:xfrm>
        <a:graphic>
          <a:graphicData uri="http://schemas.openxmlformats.org/drawingml/2006/table">
            <a:tbl>
              <a:tblPr/>
              <a:tblGrid>
                <a:gridCol w="1943001"/>
                <a:gridCol w="2304256"/>
                <a:gridCol w="3384377"/>
              </a:tblGrid>
              <a:tr h="584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Selection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Return Value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8305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series[label]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scalar value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DataFrame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frame[colname]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Series corresponding to </a:t>
                      </a:r>
                      <a:r>
                        <a:rPr lang="en-US" dirty="0" err="1">
                          <a:effectLst/>
                        </a:rPr>
                        <a:t>colname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panel[itemname]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DataFrame</a:t>
                      </a:r>
                      <a:r>
                        <a:rPr lang="en-US" dirty="0">
                          <a:effectLst/>
                        </a:rPr>
                        <a:t> corresponding to the </a:t>
                      </a:r>
                      <a:r>
                        <a:rPr lang="en-US" dirty="0" err="1">
                          <a:effectLst/>
                        </a:rPr>
                        <a:t>itemname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5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변</a:t>
            </a:r>
            <a:r>
              <a:rPr lang="ko-KR" altLang="en-US" dirty="0"/>
              <a:t>수</a:t>
            </a:r>
          </a:p>
        </p:txBody>
      </p:sp>
    </p:spTree>
    <p:extLst>
      <p:ext uri="{BB962C8B-B14F-4D97-AF65-F5344CB8AC3E}">
        <p14:creationId xmlns:p14="http://schemas.microsoft.com/office/powerpoint/2010/main" val="404087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구조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10917"/>
              </p:ext>
            </p:extLst>
          </p:nvPr>
        </p:nvGraphicFramePr>
        <p:xfrm>
          <a:off x="755576" y="1844825"/>
          <a:ext cx="7776864" cy="3439653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effectLst/>
                        </a:rPr>
                        <a:t>Series </a:t>
                      </a:r>
                      <a:r>
                        <a:rPr lang="ko-KR" altLang="en-US" sz="1100" dirty="0" err="1" smtClean="0">
                          <a:effectLst/>
                        </a:rPr>
                        <a:t>인스턴스에</a:t>
                      </a:r>
                      <a:r>
                        <a:rPr lang="ko-KR" altLang="en-US" sz="1100" dirty="0" smtClean="0">
                          <a:effectLst/>
                        </a:rPr>
                        <a:t> 대한 이름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500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</a:rPr>
                        <a:t> strides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데이터를 구성하는 총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생성된 행에 대한 </a:t>
                      </a:r>
                      <a:r>
                        <a:rPr lang="en-US" altLang="ko-KR" sz="1100" dirty="0" smtClean="0">
                          <a:effectLst/>
                        </a:rPr>
                        <a:t>index</a:t>
                      </a:r>
                      <a:r>
                        <a:rPr lang="ko-KR" altLang="en-US" sz="1100" dirty="0" smtClean="0">
                          <a:effectLst/>
                        </a:rPr>
                        <a:t>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칼럼에 대한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실제 </a:t>
                      </a:r>
                      <a:r>
                        <a:rPr lang="en-US" altLang="ko-KR" sz="1100" dirty="0" smtClean="0">
                          <a:effectLst/>
                        </a:rPr>
                        <a:t>data</a:t>
                      </a:r>
                      <a:r>
                        <a:rPr lang="ko-KR" altLang="en-US" sz="1100" dirty="0" smtClean="0">
                          <a:effectLst/>
                        </a:rPr>
                        <a:t>를 </a:t>
                      </a:r>
                      <a:r>
                        <a:rPr lang="en-US" sz="1100" dirty="0" err="1" smtClean="0">
                          <a:effectLst/>
                        </a:rPr>
                        <a:t>Numpy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로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3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name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68960"/>
            <a:ext cx="350520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83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구조 속성</a:t>
            </a:r>
            <a:r>
              <a:rPr lang="en-US" altLang="ko-KR" dirty="0" smtClean="0"/>
              <a:t>: </a:t>
            </a:r>
            <a:r>
              <a:rPr lang="en-US" altLang="ko-KR" sz="3600" dirty="0" err="1" smtClean="0"/>
              <a:t>index,values,dtype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의 주요 속성인 </a:t>
            </a:r>
            <a:r>
              <a:rPr lang="en-US" altLang="ko-KR" dirty="0" smtClean="0"/>
              <a:t>values</a:t>
            </a:r>
            <a:r>
              <a:rPr lang="ko-KR" altLang="en-US" dirty="0" smtClean="0"/>
              <a:t>는 데이터를 </a:t>
            </a:r>
            <a:r>
              <a:rPr lang="ko-KR" altLang="en-US" dirty="0" err="1" smtClean="0"/>
              <a:t>나태내고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정보를 가짐 </a:t>
            </a:r>
            <a:endParaRPr lang="en-US" altLang="ko-KR" dirty="0" smtClean="0"/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6619875" cy="333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7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구조 속성 </a:t>
            </a:r>
            <a:r>
              <a:rPr lang="en-US" altLang="ko-KR" dirty="0" smtClean="0"/>
              <a:t>: </a:t>
            </a:r>
            <a:r>
              <a:rPr lang="en-US" altLang="ko-KR" sz="3200" dirty="0" smtClean="0"/>
              <a:t>shape, </a:t>
            </a:r>
            <a:r>
              <a:rPr lang="en-US" altLang="ko-KR" sz="3200" dirty="0" err="1" smtClean="0"/>
              <a:t>ndim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모형과 차</a:t>
            </a:r>
            <a:r>
              <a:rPr lang="ko-KR" altLang="en-US" dirty="0"/>
              <a:t>원</a:t>
            </a:r>
            <a:r>
              <a:rPr lang="ko-KR" altLang="en-US" dirty="0" smtClean="0"/>
              <a:t>에 대해 출력</a:t>
            </a:r>
            <a:endParaRPr lang="en-US" altLang="ko-KR" dirty="0" smtClean="0"/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36861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62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배열에 비교연산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scala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비교 분석하면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하여 처리 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40968"/>
            <a:ext cx="476250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7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구조 속성 </a:t>
            </a:r>
            <a:r>
              <a:rPr lang="en-US" altLang="ko-KR" dirty="0" smtClean="0"/>
              <a:t>: strides, base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속성에 대해 출력</a:t>
            </a:r>
            <a:endParaRPr lang="en-US" altLang="ko-KR" dirty="0" smtClean="0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140968"/>
            <a:ext cx="311467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변환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728200"/>
              </p:ext>
            </p:extLst>
          </p:nvPr>
        </p:nvGraphicFramePr>
        <p:xfrm>
          <a:off x="683568" y="2420888"/>
          <a:ext cx="7776864" cy="777381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blocks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Internal property, property synonym for </a:t>
                      </a:r>
                      <a:r>
                        <a:rPr lang="en-US" sz="1100" dirty="0" err="1">
                          <a:effectLst/>
                        </a:rPr>
                        <a:t>as_blocks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열을 변환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3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구조 변환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 blocks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변환처리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899592" y="3707351"/>
            <a:ext cx="3265362" cy="2233237"/>
            <a:chOff x="899592" y="3338019"/>
            <a:chExt cx="3265362" cy="2602569"/>
          </a:xfrm>
        </p:grpSpPr>
        <p:sp>
          <p:nvSpPr>
            <p:cNvPr id="16" name="TextBox 15"/>
            <p:cNvSpPr txBox="1"/>
            <p:nvPr/>
          </p:nvSpPr>
          <p:spPr>
            <a:xfrm>
              <a:off x="2992997" y="4639141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dtypes</a:t>
              </a:r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899592" y="3338019"/>
              <a:ext cx="2453445" cy="2602569"/>
              <a:chOff x="5540105" y="3089693"/>
              <a:chExt cx="2453445" cy="2602569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6907746" y="3673653"/>
                <a:ext cx="582764" cy="5461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907746" y="4409892"/>
                <a:ext cx="582764" cy="5461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540105" y="3089693"/>
                <a:ext cx="1171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</a:t>
                </a:r>
                <a:r>
                  <a:rPr lang="en-US" altLang="ko-KR" dirty="0" smtClean="0"/>
                  <a:t>ndex</a:t>
                </a:r>
                <a:endParaRPr lang="ko-KR" altLang="en-US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907746" y="5146132"/>
                <a:ext cx="582764" cy="5461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오른쪽 중괄호 22"/>
              <p:cNvSpPr/>
              <p:nvPr/>
            </p:nvSpPr>
            <p:spPr>
              <a:xfrm rot="10800000">
                <a:off x="5560491" y="3879572"/>
                <a:ext cx="303406" cy="1761150"/>
              </a:xfrm>
              <a:prstGeom prst="rightBrace">
                <a:avLst>
                  <a:gd name="adj1" fmla="val 54981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996011" y="3887796"/>
                <a:ext cx="647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996011" y="4569183"/>
                <a:ext cx="647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992539" y="5280698"/>
                <a:ext cx="647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712062" y="3089693"/>
                <a:ext cx="1171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values</a:t>
                </a:r>
                <a:endParaRPr lang="ko-KR" altLang="en-US" dirty="0"/>
              </a:p>
            </p:txBody>
          </p:sp>
          <p:sp>
            <p:nvSpPr>
              <p:cNvPr id="6" name="오른쪽 중괄호 5"/>
              <p:cNvSpPr/>
              <p:nvPr/>
            </p:nvSpPr>
            <p:spPr>
              <a:xfrm>
                <a:off x="7633510" y="3879572"/>
                <a:ext cx="360040" cy="1812690"/>
              </a:xfrm>
              <a:prstGeom prst="rightBrace">
                <a:avLst>
                  <a:gd name="adj1" fmla="val 39431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직사각형 11"/>
          <p:cNvSpPr/>
          <p:nvPr/>
        </p:nvSpPr>
        <p:spPr>
          <a:xfrm>
            <a:off x="5436096" y="2997493"/>
            <a:ext cx="3185796" cy="861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Key</a:t>
            </a:r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5436096" y="3960252"/>
            <a:ext cx="3185796" cy="2202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Value</a:t>
            </a:r>
          </a:p>
          <a:p>
            <a:pPr algn="ctr"/>
            <a:r>
              <a:rPr lang="en-US" altLang="ko-KR" dirty="0" smtClean="0"/>
              <a:t>(Series)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1020029" y="3086081"/>
            <a:ext cx="222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Series</a:t>
            </a:r>
            <a:endParaRPr lang="ko-KR" altLang="en-US" u="sng" dirty="0"/>
          </a:p>
        </p:txBody>
      </p:sp>
      <p:sp>
        <p:nvSpPr>
          <p:cNvPr id="18" name="오른쪽 화살표 17"/>
          <p:cNvSpPr/>
          <p:nvPr/>
        </p:nvSpPr>
        <p:spPr>
          <a:xfrm>
            <a:off x="4164954" y="4434752"/>
            <a:ext cx="839094" cy="8740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51417" y="5449238"/>
            <a:ext cx="2223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Series</a:t>
            </a:r>
            <a:r>
              <a:rPr lang="ko-KR" altLang="en-US" sz="1200" dirty="0" smtClean="0"/>
              <a:t>를</a:t>
            </a:r>
            <a:endParaRPr lang="en-US" altLang="ko-KR" sz="1200" dirty="0" smtClean="0"/>
          </a:p>
          <a:p>
            <a:pPr algn="ctr"/>
            <a:r>
              <a:rPr lang="en-US" altLang="ko-KR" sz="1200" dirty="0" err="1" smtClean="0"/>
              <a:t>dict</a:t>
            </a:r>
            <a:r>
              <a:rPr lang="ko-KR" altLang="en-US" sz="1200" dirty="0" smtClean="0"/>
              <a:t>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전</a:t>
            </a:r>
            <a:r>
              <a:rPr lang="ko-KR" altLang="en-US" sz="1200" dirty="0"/>
              <a:t>환</a:t>
            </a:r>
          </a:p>
        </p:txBody>
      </p:sp>
    </p:spTree>
    <p:extLst>
      <p:ext uri="{BB962C8B-B14F-4D97-AF65-F5344CB8AC3E}">
        <p14:creationId xmlns:p14="http://schemas.microsoft.com/office/powerpoint/2010/main" val="406181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구조 변환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대해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데이터를 표시 </a:t>
            </a:r>
            <a:endParaRPr lang="en-US" altLang="ko-KR" dirty="0" smtClean="0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637" y="2780928"/>
            <a:ext cx="3619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3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구조 변환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속성에 </a:t>
            </a:r>
            <a:r>
              <a:rPr lang="en-US" altLang="ko-KR" dirty="0" smtClean="0"/>
              <a:t>index, values</a:t>
            </a:r>
            <a:r>
              <a:rPr lang="ko-KR" altLang="en-US" dirty="0" smtClean="0"/>
              <a:t>를 교체해서 보여줌</a:t>
            </a:r>
            <a:endParaRPr lang="en-US" altLang="ko-KR" dirty="0" smtClean="0"/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29432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9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 smtClean="0"/>
              <a:t>접근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547203"/>
              </p:ext>
            </p:extLst>
          </p:nvPr>
        </p:nvGraphicFramePr>
        <p:xfrm>
          <a:off x="755576" y="1844825"/>
          <a:ext cx="7776864" cy="1543608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label-based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Fast integer location scalar </a:t>
                      </a:r>
                      <a:r>
                        <a:rPr lang="en-US" sz="1100" dirty="0" err="1">
                          <a:effectLst/>
                        </a:rPr>
                        <a:t>accessor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A primarily label-location based indexer, with integer position fallback.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label-location based indexer for selection by label.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iloc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Purely integer-location based indexing for selection by position.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0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 </a:t>
            </a:r>
            <a:r>
              <a:rPr lang="ko-KR" altLang="en-US" dirty="0"/>
              <a:t>접근 속성</a:t>
            </a:r>
            <a:r>
              <a:rPr lang="en-US" altLang="ko-KR" dirty="0" smtClean="0"/>
              <a:t>: </a:t>
            </a:r>
            <a:r>
              <a:rPr lang="en-US" altLang="ko-KR" sz="3200" dirty="0" err="1" smtClean="0"/>
              <a:t>at,iat,loc,iloc,ix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주요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값을 접근하기 위해 </a:t>
            </a:r>
            <a:r>
              <a:rPr lang="en-US" altLang="ko-KR" dirty="0" smtClean="0"/>
              <a:t>at</a:t>
            </a:r>
            <a:r>
              <a:rPr lang="ko-KR" altLang="en-US" dirty="0" smtClean="0"/>
              <a:t>은 원소의 값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처리를 포함해서 검색</a:t>
            </a:r>
            <a:r>
              <a:rPr lang="en-US" altLang="ko-KR" dirty="0" smtClean="0"/>
              <a:t>, ix</a:t>
            </a:r>
            <a:r>
              <a:rPr lang="ko-KR" altLang="en-US" dirty="0" smtClean="0"/>
              <a:t>는 값을 검색 </a:t>
            </a:r>
            <a:endParaRPr lang="en-US" altLang="ko-KR" dirty="0" smtClean="0"/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12976"/>
            <a:ext cx="3448050" cy="346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42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Series</a:t>
            </a:r>
            <a:br>
              <a:rPr lang="en-US" altLang="ko-KR" sz="6000" dirty="0" smtClean="0"/>
            </a:br>
            <a:r>
              <a:rPr lang="ko-KR" altLang="en-US" sz="6000" dirty="0" smtClean="0"/>
              <a:t>생</a:t>
            </a:r>
            <a:r>
              <a:rPr lang="ko-KR" altLang="en-US" sz="6000" dirty="0"/>
              <a:t>성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6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06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list-like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696744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7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차원 배열에 비교연산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scala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비교 분석하면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하여 처리 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176464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-like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dict</a:t>
            </a:r>
            <a:r>
              <a:rPr lang="ko-KR" altLang="en-US" dirty="0" smtClean="0"/>
              <a:t>를 받아서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93" y="3212976"/>
            <a:ext cx="5522987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2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en-US" altLang="ko-KR" dirty="0" err="1"/>
              <a:t>M</a:t>
            </a:r>
            <a:r>
              <a:rPr lang="en-US" altLang="ko-KR" dirty="0" err="1" smtClean="0"/>
              <a:t>ultiIndex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ko-KR" altLang="en-US" dirty="0" smtClean="0"/>
              <a:t>를 받아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54864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9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Series</a:t>
            </a:r>
            <a:br>
              <a:rPr lang="en-US" altLang="ko-KR" sz="6000" dirty="0" smtClean="0"/>
            </a:br>
            <a:r>
              <a:rPr lang="ko-KR" altLang="en-US" sz="6000" dirty="0" smtClean="0"/>
              <a:t>접</a:t>
            </a:r>
            <a:r>
              <a:rPr lang="ko-KR" altLang="en-US" sz="6000" dirty="0"/>
              <a:t>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1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61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처럼 인덱스를 조회해서 원소를 검색 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96343"/>
            <a:ext cx="50577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8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slice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slice</a:t>
            </a:r>
            <a:r>
              <a:rPr lang="ko-KR" altLang="en-US" dirty="0" smtClean="0"/>
              <a:t>는 순서를 표시하므로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문자여도 가능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56" y="2996952"/>
            <a:ext cx="49815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8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index </a:t>
            </a:r>
            <a:r>
              <a:rPr lang="ko-KR" altLang="en-US" dirty="0" smtClean="0"/>
              <a:t>직접 대응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처럼 조회조건에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리스트넣어</a:t>
            </a:r>
            <a:r>
              <a:rPr lang="ko-KR" altLang="en-US" dirty="0" smtClean="0"/>
              <a:t> 검색 가능  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86" y="3140968"/>
            <a:ext cx="4953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7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처럼 조회조건도 논리식으로 처리가 가능 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7720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45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No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벗어나면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708920"/>
            <a:ext cx="58959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4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get()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범위가 벗어나도 </a:t>
            </a:r>
            <a:r>
              <a:rPr lang="en-US" altLang="ko-KR" dirty="0" err="1" smtClean="0"/>
              <a:t>KeyError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발생하지 않으려면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 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104456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0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비교연산 결과가 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값을 전환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388843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98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multi index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1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Multi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인덱스만 넣을 경우는 해당 하위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값이 출력되고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인덱스를 모두 넣을 경우는 값만 출력</a:t>
            </a:r>
            <a:endParaRPr lang="en-US" altLang="ko-KR" dirty="0" smtClean="0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6408711" cy="412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8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Series</a:t>
            </a:r>
            <a:br>
              <a:rPr lang="en-US" altLang="ko-KR" sz="6000" dirty="0" smtClean="0"/>
            </a:b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55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</a:p>
        </p:txBody>
      </p:sp>
    </p:spTree>
    <p:extLst>
      <p:ext uri="{BB962C8B-B14F-4D97-AF65-F5344CB8AC3E}">
        <p14:creationId xmlns:p14="http://schemas.microsoft.com/office/powerpoint/2010/main" val="420756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특정 원소 변경 </a:t>
            </a:r>
            <a:r>
              <a:rPr lang="en-US" altLang="ko-KR" dirty="0" smtClean="0"/>
              <a:t>: replace()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Replace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값 전체를 바꾸므로 특정부분을 추출하여 적용할 경우에만 특정 값이 변경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6912"/>
            <a:ext cx="4464496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22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sort_values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sort_value</a:t>
            </a:r>
            <a:r>
              <a:rPr lang="ko-KR" altLang="en-US" dirty="0" err="1" smtClean="0"/>
              <a:t>메소드도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inplace</a:t>
            </a:r>
            <a:r>
              <a:rPr lang="en-US" altLang="ko-KR" dirty="0" smtClean="0"/>
              <a:t>=True</a:t>
            </a:r>
            <a:r>
              <a:rPr lang="ko-KR" altLang="en-US" dirty="0" smtClean="0"/>
              <a:t>로 객체 내부를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한 결과로 변경함 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가 변경되지 않으므로 변경이 필요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408712" cy="37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694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산술연산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1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scalar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전체를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값으로 전환해서 계산  </a:t>
            </a:r>
            <a:endParaRPr lang="en-US" altLang="ko-KR" dirty="0" smtClean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7" y="2708920"/>
            <a:ext cx="5472608" cy="39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70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vector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는 크기에 맞춰 계산 하므로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매칭되지 않을 경우는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 </a:t>
            </a:r>
            <a:endParaRPr lang="en-US" altLang="ko-KR" dirty="0" smtClean="0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068960"/>
            <a:ext cx="4104456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57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간 산술연산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대한 산술연산</a:t>
            </a:r>
            <a:r>
              <a:rPr lang="en-US" altLang="ko-KR" dirty="0" smtClean="0"/>
              <a:t>(+,-,*,/,//,%)</a:t>
            </a:r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12976"/>
            <a:ext cx="3312368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206" y="2348880"/>
            <a:ext cx="1952625" cy="408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4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Fancy Indexing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5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절대값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값들이 음수일 경우 절대값</a:t>
            </a:r>
            <a:r>
              <a:rPr lang="en-US" altLang="ko-KR" dirty="0" smtClean="0"/>
              <a:t>(abs)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36004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7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산술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46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add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add/</a:t>
            </a:r>
            <a:r>
              <a:rPr lang="en-US" altLang="ko-KR" dirty="0" err="1" smtClean="0"/>
              <a:t>radd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2780929"/>
            <a:ext cx="479980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0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sub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sub/</a:t>
            </a:r>
            <a:r>
              <a:rPr lang="en-US" altLang="ko-KR" dirty="0" err="1" smtClean="0"/>
              <a:t>rsub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396044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6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mul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rmul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439248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02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div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div/</a:t>
            </a:r>
            <a:r>
              <a:rPr lang="en-US" altLang="ko-KR" dirty="0" err="1" smtClean="0"/>
              <a:t>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rfloordiv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truediv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rtruediv</a:t>
            </a:r>
            <a:r>
              <a:rPr lang="en-US" altLang="ko-KR" dirty="0" smtClean="0"/>
              <a:t>/divide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26977"/>
            <a:ext cx="396044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6872"/>
            <a:ext cx="2457450" cy="430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mod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mod/</a:t>
            </a:r>
            <a:r>
              <a:rPr lang="en-US" altLang="ko-KR" dirty="0" err="1" smtClean="0"/>
              <a:t>rmod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564904"/>
            <a:ext cx="37719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5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생성시 값이 없을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850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원소가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타입일 경우 </a:t>
            </a:r>
            <a:r>
              <a:rPr lang="en-US" altLang="ko-KR" dirty="0" err="1" smtClean="0"/>
              <a:t>dtype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float64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add </a:t>
            </a:r>
            <a:r>
              <a:rPr lang="ko-KR" altLang="en-US" dirty="0" smtClean="0"/>
              <a:t>처리시 결과가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처리됨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smtClean="0"/>
              <a:t>add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값이 있을 경우 </a:t>
            </a:r>
            <a:r>
              <a:rPr lang="en-US" altLang="ko-KR" dirty="0" err="1" smtClean="0"/>
              <a:t>fill_value</a:t>
            </a:r>
            <a:r>
              <a:rPr lang="en-US" altLang="ko-KR" dirty="0"/>
              <a:t> </a:t>
            </a:r>
            <a:r>
              <a:rPr lang="ko-KR" altLang="en-US" dirty="0" smtClean="0"/>
              <a:t>인자에 초기값을 부여해야 함 </a:t>
            </a:r>
            <a:endParaRPr lang="en-US" altLang="ko-KR" dirty="0" smtClean="0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11256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30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 smtClean="0"/>
              <a:t>들을 연결</a:t>
            </a:r>
            <a:r>
              <a:rPr lang="en-US" altLang="ko-KR" dirty="0" smtClean="0"/>
              <a:t>:append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들을 연결하기 위해 </a:t>
            </a:r>
            <a:r>
              <a:rPr lang="en-US" altLang="ko-KR" dirty="0" smtClean="0"/>
              <a:t>append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Verify_integrity</a:t>
            </a:r>
            <a:r>
              <a:rPr lang="en-US" altLang="ko-KR" dirty="0" smtClean="0"/>
              <a:t>=True </a:t>
            </a:r>
            <a:r>
              <a:rPr lang="ko-KR" altLang="en-US" dirty="0" smtClean="0"/>
              <a:t>줄 경우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중복 시 오류</a:t>
            </a:r>
            <a:r>
              <a:rPr lang="en-US" altLang="ko-KR" dirty="0" smtClean="0"/>
              <a:t>(</a:t>
            </a:r>
            <a:r>
              <a:rPr lang="en-US" altLang="ko-KR" dirty="0" err="1"/>
              <a:t>ValueError</a:t>
            </a:r>
            <a:r>
              <a:rPr lang="en-US" altLang="ko-KR" dirty="0"/>
              <a:t>: Indexes have overlapping </a:t>
            </a:r>
            <a:r>
              <a:rPr lang="en-US" altLang="ko-KR" dirty="0" smtClean="0"/>
              <a:t>values:)</a:t>
            </a:r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96952"/>
            <a:ext cx="5904656" cy="370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60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Fancy indexing : </a:t>
            </a:r>
            <a:r>
              <a:rPr lang="en-US" altLang="ko-KR" dirty="0" err="1" smtClean="0"/>
              <a:t>boolean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요소들을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인덱싱으로 접근해서 추출 하는 방식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417646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62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Count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00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갯수</a:t>
            </a:r>
            <a:r>
              <a:rPr lang="en-US" altLang="ko-KR" dirty="0" smtClean="0"/>
              <a:t>:count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 메소드를 이용해서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이 아</a:t>
            </a:r>
            <a:r>
              <a:rPr lang="ko-KR" altLang="en-US" dirty="0"/>
              <a:t>닌</a:t>
            </a:r>
            <a:r>
              <a:rPr lang="ko-KR" altLang="en-US" dirty="0" smtClean="0"/>
              <a:t> 갯수를 처리</a:t>
            </a:r>
            <a:endParaRPr lang="en-US" altLang="ko-KR" dirty="0" smtClean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1008"/>
            <a:ext cx="4536504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0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갯수</a:t>
            </a:r>
            <a:r>
              <a:rPr lang="en-US" altLang="ko-KR" dirty="0" smtClean="0"/>
              <a:t>: value count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value_counts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en-US" altLang="ko-KR" dirty="0"/>
              <a:t> </a:t>
            </a:r>
            <a:r>
              <a:rPr lang="ko-KR" altLang="en-US" dirty="0" smtClean="0"/>
              <a:t>사용해서 원소들이 구성을 확인</a:t>
            </a:r>
            <a:endParaRPr lang="en-US" altLang="ko-KR" dirty="0" smtClean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39700"/>
            <a:ext cx="5328591" cy="36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12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: mode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 smtClean="0"/>
              <a:t> 내의 최고 발생한 것을 확인하는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4752528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1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key/value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6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Key/</a:t>
            </a:r>
            <a:r>
              <a:rPr lang="en-US" altLang="ko-KR" dirty="0" err="1" smtClean="0"/>
              <a:t>iteritems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가지고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를 확인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Values </a:t>
            </a:r>
            <a:r>
              <a:rPr lang="ko-KR" altLang="en-US" dirty="0" smtClean="0"/>
              <a:t>속성으로 원소들의 값을 확인</a:t>
            </a:r>
            <a:endParaRPr lang="en-US" altLang="ko-KR" dirty="0" smtClean="0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84984"/>
            <a:ext cx="4896544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5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0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 구하기</a:t>
            </a:r>
            <a:endParaRPr lang="en-US" altLang="ko-KR" dirty="0" smtClean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4824536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34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describe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3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숫자 데이터 통합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평균</a:t>
            </a:r>
            <a:r>
              <a:rPr lang="en-US" altLang="ko-KR" dirty="0" smtClean="0"/>
              <a:t>(mean),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등을 한번에 구하기</a:t>
            </a:r>
            <a:r>
              <a:rPr lang="en-US" altLang="ko-KR" dirty="0" smtClean="0"/>
              <a:t>(describe)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616623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51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Fancy indexing :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행축과</a:t>
            </a:r>
            <a:r>
              <a:rPr lang="ko-KR" altLang="en-US" dirty="0"/>
              <a:t> </a:t>
            </a:r>
            <a:r>
              <a:rPr lang="ko-KR" altLang="en-US" dirty="0" err="1"/>
              <a:t>열축을</a:t>
            </a:r>
            <a:r>
              <a:rPr lang="ko-KR" altLang="en-US" dirty="0"/>
              <a:t> 조합해서 처리하므로 </a:t>
            </a:r>
            <a:r>
              <a:rPr lang="en-US" altLang="ko-KR" dirty="0"/>
              <a:t>e0</a:t>
            </a:r>
            <a:r>
              <a:rPr lang="ko-KR" altLang="en-US" dirty="0"/>
              <a:t>는 </a:t>
            </a:r>
            <a:r>
              <a:rPr lang="ko-KR" altLang="en-US" dirty="0" err="1"/>
              <a:t>첫번째행만</a:t>
            </a:r>
            <a:r>
              <a:rPr lang="ko-KR" altLang="en-US" dirty="0"/>
              <a:t> </a:t>
            </a:r>
            <a:r>
              <a:rPr lang="en-US" altLang="ko-KR" dirty="0"/>
              <a:t>e1</a:t>
            </a:r>
            <a:r>
              <a:rPr lang="ko-KR" altLang="en-US" dirty="0"/>
              <a:t>은 열에 대해 처리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73016"/>
            <a:ext cx="43924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1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문자 데이터 통합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문자들에 대한 구성에 대해 확인</a:t>
            </a:r>
            <a:endParaRPr lang="en-US" altLang="ko-KR" dirty="0" smtClean="0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5435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6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unique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27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smtClean="0"/>
              <a:t>동일한 숫자 원소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인스턴스내의</a:t>
            </a:r>
            <a:r>
              <a:rPr lang="ko-KR" altLang="en-US" dirty="0" smtClean="0"/>
              <a:t> 동일한 숫자 원소가 </a:t>
            </a:r>
            <a:r>
              <a:rPr lang="ko-KR" altLang="en-US" dirty="0" err="1" smtClean="0"/>
              <a:t>몇개인지를</a:t>
            </a:r>
            <a:r>
              <a:rPr lang="ko-KR" altLang="en-US" dirty="0" smtClean="0"/>
              <a:t> 확인 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nunique</a:t>
            </a:r>
            <a:r>
              <a:rPr lang="en-US" altLang="ko-KR" dirty="0" smtClean="0"/>
              <a:t>)</a:t>
            </a:r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64904"/>
            <a:ext cx="5184576" cy="414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5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</a:t>
            </a:r>
            <a:r>
              <a:rPr lang="ko-KR" altLang="en-US" dirty="0"/>
              <a:t> 동일한 </a:t>
            </a:r>
            <a:r>
              <a:rPr lang="ko-KR" altLang="en-US" dirty="0" smtClean="0"/>
              <a:t>문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ko-KR" altLang="en-US" dirty="0"/>
              <a:t>원소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 원소에 대해 대표적인 원소들을 확인</a:t>
            </a:r>
            <a:r>
              <a:rPr lang="en-US" altLang="ko-KR" dirty="0" smtClean="0"/>
              <a:t>(unique)</a:t>
            </a:r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2" y="2996952"/>
            <a:ext cx="53625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4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</a:t>
            </a:r>
            <a:r>
              <a:rPr lang="en-US" altLang="ko-KR" dirty="0" smtClean="0"/>
              <a:t>in/max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1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min/max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구하기</a:t>
            </a:r>
            <a:endParaRPr lang="en-US" altLang="ko-KR" dirty="0" smtClean="0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73016"/>
            <a:ext cx="339127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24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en-US" altLang="ko-KR" dirty="0" err="1" smtClean="0"/>
              <a:t>idxmin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idxmax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에 대한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구하기</a:t>
            </a:r>
            <a:endParaRPr lang="en-US" altLang="ko-KR" dirty="0" smtClean="0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01008"/>
            <a:ext cx="309634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7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smtClean="0"/>
              <a:t>인스턴스 내의 원소들에 대한 </a:t>
            </a:r>
            <a:r>
              <a:rPr lang="en-US" altLang="ko-KR" dirty="0" err="1" smtClean="0"/>
              <a:t>cummin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cummax</a:t>
            </a:r>
            <a:r>
              <a:rPr lang="ko-KR" altLang="en-US" dirty="0" smtClean="0"/>
              <a:t> 구하기</a:t>
            </a:r>
            <a:endParaRPr lang="en-US" altLang="ko-KR" dirty="0" smtClean="0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2" y="2780928"/>
            <a:ext cx="2809875" cy="35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9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Series head/tail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2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head/tail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Head/tail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건이며</a:t>
            </a:r>
            <a:r>
              <a:rPr lang="en-US" altLang="ko-KR" dirty="0" smtClean="0"/>
              <a:t>, n= </a:t>
            </a:r>
            <a:r>
              <a:rPr lang="ko-KR" altLang="en-US" dirty="0" smtClean="0"/>
              <a:t>숫자를 인자로 전달해서 더 많은 건을 조회할 수 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02" y="2924944"/>
            <a:ext cx="3914775" cy="365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8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Fancy indexing : </a:t>
            </a:r>
            <a:r>
              <a:rPr lang="ko-KR" altLang="en-US" dirty="0" smtClean="0"/>
              <a:t>숫자 여러 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행축과</a:t>
            </a:r>
            <a:r>
              <a:rPr lang="ko-KR" altLang="en-US" dirty="0"/>
              <a:t> </a:t>
            </a:r>
            <a:r>
              <a:rPr lang="ko-KR" altLang="en-US" dirty="0" err="1"/>
              <a:t>열축을</a:t>
            </a:r>
            <a:r>
              <a:rPr lang="ko-KR" altLang="en-US" dirty="0"/>
              <a:t> 조합해서 처리하므로 </a:t>
            </a:r>
            <a:r>
              <a:rPr lang="en-US" altLang="ko-KR" dirty="0"/>
              <a:t>e0</a:t>
            </a:r>
            <a:r>
              <a:rPr lang="ko-KR" altLang="en-US" dirty="0"/>
              <a:t>는 </a:t>
            </a:r>
            <a:r>
              <a:rPr lang="ko-KR" altLang="en-US" dirty="0" err="1"/>
              <a:t>첫번째첫번째</a:t>
            </a:r>
            <a:r>
              <a:rPr lang="ko-KR" altLang="en-US" dirty="0"/>
              <a:t> 행과 </a:t>
            </a:r>
            <a:r>
              <a:rPr lang="ko-KR" altLang="en-US" dirty="0" err="1"/>
              <a:t>두번째</a:t>
            </a:r>
            <a:r>
              <a:rPr lang="ko-KR" altLang="en-US" dirty="0"/>
              <a:t> 행만 </a:t>
            </a:r>
            <a:r>
              <a:rPr lang="en-US" altLang="ko-KR" dirty="0"/>
              <a:t>e1</a:t>
            </a:r>
            <a:r>
              <a:rPr lang="ko-KR" altLang="en-US" dirty="0"/>
              <a:t>은 열에 대해 처리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01008"/>
            <a:ext cx="4104456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5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Boolean Reductions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79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Boolean Reductions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비교나 논리 연산을 사용할 경우에도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전체가 처리가 되므로 이를 축소해서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처리하기 위한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343852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77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empty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원소가 존재하지 않은 </a:t>
            </a:r>
            <a:r>
              <a:rPr lang="en-US" altLang="ko-KR" dirty="0" smtClean="0"/>
              <a:t>Series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평가할 때 사용</a:t>
            </a:r>
            <a:endParaRPr lang="en-US" altLang="ko-KR" dirty="0" smtClean="0"/>
          </a:p>
        </p:txBody>
      </p:sp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324036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8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any(), all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값이 논리식에 위한 전부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경우만 </a:t>
            </a:r>
            <a:r>
              <a:rPr lang="en-US" altLang="ko-KR" dirty="0" smtClean="0"/>
              <a:t>all()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True, any()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만 존재해도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34480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45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any(), all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사칙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비교연산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원소의 값이 논리식에 위한 전부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경우만 </a:t>
            </a:r>
            <a:r>
              <a:rPr lang="en-US" altLang="ko-KR" dirty="0" smtClean="0"/>
              <a:t>all()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True, any()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만 존재해도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01008"/>
            <a:ext cx="34480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94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Bool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원소의 값이 </a:t>
            </a:r>
            <a:r>
              <a:rPr lang="en-US" altLang="ko-KR" dirty="0" smtClean="0"/>
              <a:t>True/False </a:t>
            </a:r>
            <a:r>
              <a:rPr lang="ko-KR" altLang="en-US" dirty="0" smtClean="0"/>
              <a:t>여부 체크</a:t>
            </a:r>
            <a:endParaRPr lang="en-US" altLang="ko-KR" dirty="0" smtClean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29000"/>
            <a:ext cx="3171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02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계산된 결과가 동등한지 처리하는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092" y="3068960"/>
            <a:ext cx="34956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89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다루기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5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Series.str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주로 </a:t>
            </a:r>
            <a:r>
              <a:rPr lang="en-US" altLang="ko-KR" dirty="0" smtClean="0"/>
              <a:t>series </a:t>
            </a:r>
            <a:r>
              <a:rPr lang="ko-KR" altLang="en-US" dirty="0" smtClean="0"/>
              <a:t>타입이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series.str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문자열메소드를</a:t>
            </a:r>
            <a:r>
              <a:rPr lang="ko-KR" altLang="en-US" dirty="0" smtClean="0"/>
              <a:t> 이용해서 처리하도록 구현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991225" cy="386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27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Fancy indexing :expression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나눴지지</a:t>
            </a:r>
            <a:r>
              <a:rPr lang="ko-KR" altLang="en-US" dirty="0" smtClean="0"/>
              <a:t> 않은 요소 검색을 위해 인덱스에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처리 후 추출하기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53244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1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55323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</a:t>
            </a:r>
            <a:r>
              <a:rPr lang="en-US" altLang="ko-KR" dirty="0" err="1"/>
              <a:t>numpy.array</a:t>
            </a:r>
            <a:r>
              <a:rPr lang="en-US" altLang="ko-KR" dirty="0"/>
              <a:t>([1,2,3</a:t>
            </a:r>
            <a:r>
              <a:rPr lang="en-US" altLang="ko-KR" dirty="0" smtClean="0"/>
              <a:t>])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890947"/>
              </p:ext>
            </p:extLst>
          </p:nvPr>
        </p:nvGraphicFramePr>
        <p:xfrm>
          <a:off x="971600" y="2420888"/>
          <a:ext cx="7416824" cy="3795431"/>
        </p:xfrm>
        <a:graphic>
          <a:graphicData uri="http://schemas.openxmlformats.org/drawingml/2006/table">
            <a:tbl>
              <a:tblPr/>
              <a:tblGrid>
                <a:gridCol w="1899431"/>
                <a:gridCol w="2532574"/>
                <a:gridCol w="2984819"/>
              </a:tblGrid>
              <a:tr h="2899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0736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ndarray.ndim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=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numpy.array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([1,2,3])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a.ndim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차원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ndarray.shape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a.shape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(3,)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다차원 모습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갯수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21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ndarray.dtype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a.dtype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(‘int32’)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 타입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3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ndarray.itemsize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a.itemsize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사이즈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23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ndarray.data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type(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a.data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a.data.__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__()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'\x01\x00\x00\x00\x02\x00\x00\x00\x03\x00\x00\x00'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데이터는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크기의 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값으로 표현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1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Fancy indexing :nonzero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Nonzero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zero </a:t>
            </a:r>
            <a:r>
              <a:rPr lang="ko-KR" altLang="en-US" dirty="0" smtClean="0"/>
              <a:t>값이 아닌 행 인덱스와 열 인덱스를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처리를 확인해서 추출하기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572" y="3284984"/>
            <a:ext cx="55435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5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000" dirty="0" smtClean="0"/>
              <a:t>array</a:t>
            </a:r>
            <a:br>
              <a:rPr lang="en-US" altLang="ko-KR" sz="6000" dirty="0" smtClean="0"/>
            </a:br>
            <a:r>
              <a:rPr lang="ko-KR" altLang="en-US" sz="6000" dirty="0" smtClean="0"/>
              <a:t>이름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부여하</a:t>
            </a:r>
            <a:r>
              <a:rPr lang="ko-KR" altLang="en-US" sz="6700" dirty="0" smtClean="0"/>
              <a:t>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9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내부 원소에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처리를 위해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이외의 이름을 부여하여 직접 접근하여 처리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658005"/>
            <a:ext cx="2366933" cy="1728192"/>
            <a:chOff x="3923928" y="3645024"/>
            <a:chExt cx="2366933" cy="1728192"/>
          </a:xfrm>
        </p:grpSpPr>
        <p:sp>
          <p:nvSpPr>
            <p:cNvPr id="4" name="직사각형 3"/>
            <p:cNvSpPr/>
            <p:nvPr/>
          </p:nvSpPr>
          <p:spPr>
            <a:xfrm>
              <a:off x="3923928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6685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8773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3928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06685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98773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23928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6685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98773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47664" y="322595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‘x’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48136" y="322298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‘y’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1840" y="323569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‘z’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60032" y="3946037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array[‘x’] </a:t>
            </a:r>
            <a:r>
              <a:rPr lang="ko-KR" altLang="en-US" dirty="0" smtClean="0"/>
              <a:t>로 접근하면  </a:t>
            </a:r>
            <a:r>
              <a:rPr lang="en-US" altLang="ko-KR" dirty="0" smtClean="0"/>
              <a:t>‘x’ </a:t>
            </a:r>
            <a:r>
              <a:rPr lang="ko-KR" altLang="en-US" dirty="0" smtClean="0"/>
              <a:t>칼럼에 대해 전부 접근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45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 </a:t>
            </a:r>
            <a:r>
              <a:rPr lang="ko-KR" altLang="en-US" dirty="0" smtClean="0"/>
              <a:t>구조화 </a:t>
            </a:r>
            <a:r>
              <a:rPr lang="en-US" altLang="ko-KR" dirty="0" smtClean="0"/>
              <a:t>: string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타입 앞에 숫자를 지정하면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차원적인 요소들이 생기고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표시하면 다차원적인 표현이 생기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00" y="3429000"/>
            <a:ext cx="466725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69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이름부여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1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 </a:t>
            </a:r>
            <a:r>
              <a:rPr lang="ko-KR" altLang="en-US" dirty="0" smtClean="0"/>
              <a:t>구조화 </a:t>
            </a:r>
            <a:r>
              <a:rPr lang="en-US" altLang="ko-KR" dirty="0" smtClean="0"/>
              <a:t>: list </a:t>
            </a:r>
            <a:r>
              <a:rPr lang="ko-KR" altLang="en-US" dirty="0"/>
              <a:t>이</a:t>
            </a:r>
            <a:r>
              <a:rPr lang="ko-KR" altLang="en-US" dirty="0" smtClean="0"/>
              <a:t>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리스트 내에 쌍으로 이름과 타입을 정의하고 뒤에 인자에 차원을 </a:t>
            </a:r>
            <a:r>
              <a:rPr lang="ko-KR" altLang="en-US" dirty="0" err="1" smtClean="0"/>
              <a:t>넣으로</a:t>
            </a:r>
            <a:r>
              <a:rPr lang="ko-KR" altLang="en-US" dirty="0" smtClean="0"/>
              <a:t> 차원만큼 생김 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3429000"/>
            <a:ext cx="58102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4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이름처리 </a:t>
            </a:r>
            <a:r>
              <a:rPr lang="en-US" altLang="ko-KR" dirty="0" smtClean="0"/>
              <a:t>: </a:t>
            </a:r>
            <a:r>
              <a:rPr lang="en-US" altLang="ko-KR" dirty="0"/>
              <a:t>1</a:t>
            </a:r>
            <a:r>
              <a:rPr lang="ko-KR" altLang="en-US" dirty="0" err="1" smtClean="0"/>
              <a:t>차배열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원소로 한 </a:t>
            </a:r>
            <a:r>
              <a:rPr lang="en-US" altLang="ko-KR" dirty="0"/>
              <a:t>1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39528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15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 </a:t>
            </a:r>
            <a:r>
              <a:rPr lang="ko-KR" altLang="en-US" dirty="0" smtClean="0"/>
              <a:t>구조화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내 에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, formats</a:t>
            </a:r>
            <a:r>
              <a:rPr lang="ko-KR" altLang="en-US" dirty="0" smtClean="0"/>
              <a:t>에 타입정의  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681288"/>
            <a:ext cx="5905500" cy="290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2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 </a:t>
            </a:r>
            <a:r>
              <a:rPr lang="ko-KR" altLang="en-US" dirty="0" smtClean="0"/>
              <a:t>구조화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- 2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내 에 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index,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가지는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를 정의</a:t>
            </a:r>
            <a:r>
              <a:rPr lang="en-US" altLang="ko-KR" dirty="0" smtClean="0"/>
              <a:t>. Key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칼러명으로</a:t>
            </a:r>
            <a:r>
              <a:rPr lang="ko-KR" altLang="en-US" dirty="0" smtClean="0"/>
              <a:t> 접근이 가능 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3429000"/>
            <a:ext cx="63055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19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124007"/>
              </p:ext>
            </p:extLst>
          </p:nvPr>
        </p:nvGraphicFramePr>
        <p:xfrm>
          <a:off x="971600" y="1844824"/>
          <a:ext cx="7416824" cy="4392488"/>
        </p:xfrm>
        <a:graphic>
          <a:graphicData uri="http://schemas.openxmlformats.org/drawingml/2006/table">
            <a:tbl>
              <a:tblPr/>
              <a:tblGrid>
                <a:gridCol w="1899431"/>
                <a:gridCol w="2532574"/>
                <a:gridCol w="2984819"/>
              </a:tblGrid>
              <a:tr h="350003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5539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ndarray.real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np.array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([1+2j, 2+3j])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i.real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#array([ 1.,  2.])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i.imag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 array([ 2.,  3.])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8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ndarray.imag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82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ndarray.strides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i.Strides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#(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228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ndarray.base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=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np.array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([1,2,3]) 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= x[1:]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y.base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x # True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y.base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#  array([1, 2, 3])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다른 곳에 할당할 경우 그 원천에 대한 것을 가지고 있음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404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/>
                        <a:t>flat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=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np.arange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(1,7).reshape(2,3)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# array([[1, 2, 3], [4, 5, 6]])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x.flat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[3] # 4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 array([[1, 4],[2, 5],[3, 6]])</a:t>
                      </a:r>
                    </a:p>
                    <a:p>
                      <a:pPr marL="0" algn="l" rtl="0" eaLnBrk="1" fontAlgn="t" latinLnBrk="1" hangingPunct="1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x.T.flat</a:t>
                      </a:r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[3] # 5</a:t>
                      </a:r>
                    </a:p>
                    <a:p>
                      <a:pPr marL="0" algn="l" rtl="0" eaLnBrk="1" fontAlgn="t" latinLnBrk="1" hangingPunct="1"/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객체가 차원을 가질 경우 하나로 연계해서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처리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역핼력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76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이름처리 </a:t>
            </a:r>
            <a:r>
              <a:rPr lang="en-US" altLang="ko-KR" dirty="0" smtClean="0"/>
              <a:t>: </a:t>
            </a:r>
            <a:r>
              <a:rPr lang="en-US" altLang="ko-KR" dirty="0"/>
              <a:t>2</a:t>
            </a:r>
            <a:r>
              <a:rPr lang="ko-KR" altLang="en-US" dirty="0" err="1" smtClean="0"/>
              <a:t>차배열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원소로 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24944"/>
            <a:ext cx="38862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3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이름처리 </a:t>
            </a:r>
            <a:r>
              <a:rPr lang="en-US" altLang="ko-KR" dirty="0" smtClean="0"/>
              <a:t>: 2</a:t>
            </a:r>
            <a:r>
              <a:rPr lang="ko-KR" altLang="en-US" dirty="0" err="1" smtClean="0"/>
              <a:t>차배열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float)</a:t>
            </a:r>
            <a:r>
              <a:rPr lang="ko-KR" altLang="en-US" dirty="0" smtClean="0"/>
              <a:t>를 원소로 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509440"/>
            <a:ext cx="49244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86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 방법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4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36912"/>
            <a:ext cx="4114800" cy="37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2403139" y="4341068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4653136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이름에 해당되는 위치의 모든 값을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출력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03139" y="3573016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1"/>
            <a:endCxn id="7" idx="3"/>
          </p:cNvCxnSpPr>
          <p:nvPr/>
        </p:nvCxnSpPr>
        <p:spPr>
          <a:xfrm flipH="1">
            <a:off x="2267744" y="4683106"/>
            <a:ext cx="135395" cy="708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48264" y="332820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인덱스를 찾고 </a:t>
            </a:r>
            <a:endParaRPr lang="en-US" altLang="ko-KR" dirty="0" err="1"/>
          </a:p>
          <a:p>
            <a:r>
              <a:rPr lang="ko-KR" altLang="en-US" dirty="0" smtClean="0"/>
              <a:t>내부의 이름으로 검</a:t>
            </a:r>
            <a:r>
              <a:rPr lang="ko-KR" altLang="en-US" dirty="0"/>
              <a:t>색</a:t>
            </a:r>
          </a:p>
        </p:txBody>
      </p:sp>
      <p:cxnSp>
        <p:nvCxnSpPr>
          <p:cNvPr id="13" name="직선 화살표 연결선 12"/>
          <p:cNvCxnSpPr>
            <a:stCxn id="8" idx="3"/>
            <a:endCxn id="11" idx="1"/>
          </p:cNvCxnSpPr>
          <p:nvPr/>
        </p:nvCxnSpPr>
        <p:spPr>
          <a:xfrm flipV="1">
            <a:off x="4347355" y="3789873"/>
            <a:ext cx="2600909" cy="125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여러 칼럼 접근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ko-KR" altLang="en-US" dirty="0" smtClean="0"/>
              <a:t>를 여러 칼럼단위로 </a:t>
            </a:r>
            <a:r>
              <a:rPr lang="ko-KR" altLang="en-US" dirty="0" err="1" smtClean="0"/>
              <a:t>접근시는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내부에 리스트에 넣어서 검색  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2064"/>
            <a:ext cx="6794450" cy="309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9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접근변수에 대한 값을 변경할 있음 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10" y="2996952"/>
            <a:ext cx="4371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5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필드명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8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칼럼 </a:t>
            </a:r>
            <a:r>
              <a:rPr lang="ko-KR" altLang="en-US" dirty="0" err="1" smtClean="0"/>
              <a:t>필드명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 </a:t>
            </a:r>
            <a:r>
              <a:rPr lang="ko-KR" altLang="en-US" dirty="0" smtClean="0"/>
              <a:t>변수로 칼럼 필드를 조회 및 갱신이 가능   </a:t>
            </a:r>
            <a:endParaRPr lang="en-US" altLang="ko-K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501008"/>
            <a:ext cx="62769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0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dtype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class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43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타입 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0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할당 시 </a:t>
            </a:r>
            <a:r>
              <a:rPr lang="ko-KR" altLang="en-US" dirty="0" smtClean="0"/>
              <a:t>참조만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9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type :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정의된 데이터 타입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724360"/>
              </p:ext>
            </p:extLst>
          </p:nvPr>
        </p:nvGraphicFramePr>
        <p:xfrm>
          <a:off x="755576" y="2348880"/>
          <a:ext cx="7776864" cy="4104455"/>
        </p:xfrm>
        <a:graphic>
          <a:graphicData uri="http://schemas.openxmlformats.org/drawingml/2006/table">
            <a:tbl>
              <a:tblPr/>
              <a:tblGrid>
                <a:gridCol w="1656184"/>
                <a:gridCol w="6120680"/>
              </a:tblGrid>
              <a:tr h="3652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Data type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bool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_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Boolean (True or False) stored as a byte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078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_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Default integer type (same as C long; normally either int64 or int32)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Identical to C </a:t>
                      </a:r>
                      <a:r>
                        <a:rPr lang="en-US" sz="1000" dirty="0" err="1">
                          <a:effectLst/>
                        </a:rPr>
                        <a:t>int</a:t>
                      </a:r>
                      <a:r>
                        <a:rPr lang="en-US" sz="1000" dirty="0">
                          <a:effectLst/>
                        </a:rPr>
                        <a:t> (normally int32 or int64)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intp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Integer used for indexing (same as C </a:t>
                      </a:r>
                      <a:r>
                        <a:rPr lang="en-US" sz="1000" dirty="0" err="1">
                          <a:effectLst/>
                        </a:rPr>
                        <a:t>ssize_t</a:t>
                      </a:r>
                      <a:r>
                        <a:rPr lang="en-US" sz="1000" dirty="0">
                          <a:effectLst/>
                        </a:rPr>
                        <a:t>; normally either int32 or int64)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int8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Byte (-128 to 127)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int16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Integer (-32768 to 32767)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int32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Integer (-2147483648 to 2147483647)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64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int64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Integer (-9223372036854775808 to 9223372036854775807)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uint8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Unsigned integer (0 to 255)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uint16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Unsigned integer (0 to 65535)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uint32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Unsigned integer (0 to 4294967295)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uint64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Unsigned integer (0 to 18446744073709551615)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0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type :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/>
              <a:t>내에 정의된 데이터 타입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01208"/>
              </p:ext>
            </p:extLst>
          </p:nvPr>
        </p:nvGraphicFramePr>
        <p:xfrm>
          <a:off x="755576" y="2492896"/>
          <a:ext cx="7776864" cy="2751715"/>
        </p:xfrm>
        <a:graphic>
          <a:graphicData uri="http://schemas.openxmlformats.org/drawingml/2006/table">
            <a:tbl>
              <a:tblPr/>
              <a:tblGrid>
                <a:gridCol w="1656184"/>
                <a:gridCol w="6120680"/>
              </a:tblGrid>
              <a:tr h="2188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Data type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float_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Shorthand for float64.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float16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Half precision float: sign bit, 5 bits exponent, 10 bits mantissa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float32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Single precision float: sign bit, 8 bits exponent, 23 bits mantissa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float64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Double precision float: sign bit, 11 bits exponent, 52 bits mantissa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complex_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Shorthand for complex128.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complex64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Complex number, represented by two 32-bit floats (real and imaginary components)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complex128</a:t>
                      </a:r>
                    </a:p>
                  </a:txBody>
                  <a:tcPr marL="21593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Complex number, represented by two 64-bit floats (real and imaginary components)</a:t>
                      </a:r>
                    </a:p>
                  </a:txBody>
                  <a:tcPr marL="72000" marR="34549" marT="4319" marB="43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32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/float/ </a:t>
            </a:r>
            <a:r>
              <a:rPr lang="en-US" altLang="ko-KR" dirty="0" err="1"/>
              <a:t>bool</a:t>
            </a:r>
            <a:r>
              <a:rPr lang="en-US" altLang="ko-KR" dirty="0"/>
              <a:t>_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01008"/>
            <a:ext cx="21907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24820"/>
            <a:ext cx="3724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6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numpy.dtype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생성에 필요한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정의하기 위한 클래스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99592" y="3284984"/>
            <a:ext cx="7488832" cy="1465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(object</a:t>
            </a:r>
            <a:r>
              <a:rPr lang="en-US" altLang="ko-KR" dirty="0"/>
              <a:t>, </a:t>
            </a:r>
            <a:r>
              <a:rPr lang="en-US" altLang="ko-KR" dirty="0" smtClean="0"/>
              <a:t>align=False, copy=False)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150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생성예시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30739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내의 원소가 하나일 경우 처리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209324" y="3068960"/>
            <a:ext cx="258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array-</a:t>
            </a:r>
            <a:r>
              <a:rPr lang="en-US" altLang="ko-KR" dirty="0" err="1" smtClean="0"/>
              <a:t>scalarr</a:t>
            </a:r>
            <a:r>
              <a:rPr lang="en-US" altLang="ko-KR" dirty="0" smtClean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59511"/>
            <a:ext cx="302433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9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생성예시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630739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원소가 하나의 타입만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수도 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여러 개의 데이터 타입을 구성할 수 있음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786198" y="305966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two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57" y="3559511"/>
            <a:ext cx="3657600" cy="252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" y="4000056"/>
            <a:ext cx="28956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309932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one </a:t>
            </a:r>
            <a:r>
              <a:rPr lang="en-US" altLang="ko-KR" dirty="0"/>
              <a:t>field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5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array-protocol type string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925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와 연계처리하여 데이터 타입 지정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466488"/>
              </p:ext>
            </p:extLst>
          </p:nvPr>
        </p:nvGraphicFramePr>
        <p:xfrm>
          <a:off x="971600" y="2780928"/>
          <a:ext cx="7344816" cy="3386501"/>
        </p:xfrm>
        <a:graphic>
          <a:graphicData uri="http://schemas.openxmlformats.org/drawingml/2006/table">
            <a:tbl>
              <a:tblPr/>
              <a:tblGrid>
                <a:gridCol w="2232248"/>
                <a:gridCol w="5112568"/>
              </a:tblGrid>
              <a:tr h="4909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기본 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‘t’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Bit </a:t>
                      </a:r>
                      <a:r>
                        <a:rPr lang="en-US" dirty="0" smtClean="0">
                          <a:effectLst/>
                        </a:rPr>
                        <a:t>field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'b'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boolean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</a:t>
                      </a:r>
                      <a:r>
                        <a:rPr lang="en-US" dirty="0" err="1">
                          <a:effectLst/>
                        </a:rPr>
                        <a:t>i</a:t>
                      </a:r>
                      <a:r>
                        <a:rPr lang="en-US" dirty="0">
                          <a:effectLst/>
                        </a:rPr>
                        <a:t>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(signed)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unsigned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'f'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floating-point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'c'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complex-floating 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'O'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(Python) objects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'S', 'a'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(byte-)string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Unicode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'V'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raw data (void)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1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257176"/>
              </p:ext>
            </p:extLst>
          </p:nvPr>
        </p:nvGraphicFramePr>
        <p:xfrm>
          <a:off x="971600" y="2780928"/>
          <a:ext cx="7344817" cy="3489609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int8, uint8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i1,u1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1byites 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int16, uint16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i2,u2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2byites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int32, uint32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i4,u4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4byites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int64, uint64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i8,u8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8byites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반정밀도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float32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f4, f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단정밀도 부동소수점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C</a:t>
                      </a:r>
                      <a:r>
                        <a:rPr lang="ko-KR" altLang="en-US" sz="1200" dirty="0" smtClean="0">
                          <a:effectLst/>
                        </a:rPr>
                        <a:t>언어의 </a:t>
                      </a:r>
                      <a:r>
                        <a:rPr lang="en-US" altLang="ko-KR" sz="1200" dirty="0" smtClean="0">
                          <a:effectLst/>
                        </a:rPr>
                        <a:t>float</a:t>
                      </a:r>
                      <a:r>
                        <a:rPr lang="ko-KR" altLang="en-US" sz="1200" dirty="0" smtClean="0">
                          <a:effectLst/>
                        </a:rPr>
                        <a:t>형 호환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f8, d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배정밀도 부동소수점</a:t>
                      </a:r>
                      <a:r>
                        <a:rPr lang="en-US" altLang="ko-KR" sz="1200" baseline="0" dirty="0" smtClean="0">
                          <a:effectLst/>
                        </a:rPr>
                        <a:t>,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C</a:t>
                      </a:r>
                      <a:r>
                        <a:rPr lang="ko-KR" altLang="en-US" sz="1200" baseline="0" dirty="0" smtClean="0">
                          <a:effectLst/>
                        </a:rPr>
                        <a:t>언어의 </a:t>
                      </a:r>
                      <a:r>
                        <a:rPr lang="en-US" altLang="ko-KR" sz="1200" baseline="0" dirty="0" smtClean="0">
                          <a:effectLst/>
                        </a:rPr>
                        <a:t>double, Python</a:t>
                      </a:r>
                      <a:r>
                        <a:rPr lang="ko-KR" altLang="en-US" sz="1200" baseline="0" dirty="0" smtClean="0">
                          <a:effectLst/>
                        </a:rPr>
                        <a:t>의 </a:t>
                      </a:r>
                      <a:r>
                        <a:rPr lang="en-US" altLang="ko-KR" sz="1200" baseline="0" dirty="0" smtClean="0">
                          <a:effectLst/>
                        </a:rPr>
                        <a:t>float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f16, g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 확장 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32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64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6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696428"/>
              </p:ext>
            </p:extLst>
          </p:nvPr>
        </p:nvGraphicFramePr>
        <p:xfrm>
          <a:off x="971600" y="2780928"/>
          <a:ext cx="7344817" cy="2014801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32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128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bool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?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True, False</a:t>
                      </a:r>
                      <a:r>
                        <a:rPr lang="ko-KR" altLang="en-US" sz="1200" baseline="0" dirty="0" smtClean="0">
                          <a:effectLst/>
                        </a:rPr>
                        <a:t> 값을 저장하는 불리언 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파이썬 객체형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string_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문자열형</a:t>
                      </a:r>
                      <a:r>
                        <a:rPr lang="en-US" altLang="ko-KR" sz="1200" baseline="0" dirty="0" smtClean="0">
                          <a:effectLst/>
                        </a:rPr>
                        <a:t>-</a:t>
                      </a:r>
                      <a:r>
                        <a:rPr lang="ko-KR" altLang="en-US" sz="1200" baseline="0" dirty="0" smtClean="0">
                          <a:effectLst/>
                        </a:rPr>
                        <a:t>각 글자는 </a:t>
                      </a:r>
                      <a:r>
                        <a:rPr lang="en-US" altLang="ko-KR" sz="1200" baseline="0" dirty="0" smtClean="0">
                          <a:effectLst/>
                        </a:rPr>
                        <a:t>1</a:t>
                      </a:r>
                      <a:r>
                        <a:rPr lang="ko-KR" altLang="en-US" sz="1200" baseline="0" dirty="0" smtClean="0">
                          <a:effectLst/>
                        </a:rPr>
                        <a:t>바이트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unicode</a:t>
                      </a:r>
                      <a:r>
                        <a:rPr lang="en-US" sz="1200" dirty="0" smtClean="0">
                          <a:effectLst/>
                        </a:rPr>
                        <a:t>_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U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유니코드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17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ko-KR" altLang="en-US" dirty="0" smtClean="0"/>
              <a:t>가 할당은 참조만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은 참조만 할당하므로 새로운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처리하려면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함수나 </a:t>
            </a: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사용해야 함</a:t>
            </a:r>
            <a:endParaRPr lang="en-US" altLang="ko-K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480476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16216" y="4555048"/>
            <a:ext cx="1728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Slice</a:t>
            </a:r>
            <a:r>
              <a:rPr lang="ko-KR" altLang="en-US" dirty="0" smtClean="0"/>
              <a:t>을 해도 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의 참조를 가지고 있어 갱신하면 </a:t>
            </a:r>
            <a:r>
              <a:rPr lang="ko-KR" altLang="en-US" dirty="0" smtClean="0"/>
              <a:t>원래 </a:t>
            </a:r>
            <a:r>
              <a:rPr lang="ko-KR" altLang="en-US" dirty="0" smtClean="0"/>
              <a:t>값을 변경함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43608" y="5373216"/>
            <a:ext cx="309634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  <a:endCxn id="5" idx="1"/>
          </p:cNvCxnSpPr>
          <p:nvPr/>
        </p:nvCxnSpPr>
        <p:spPr>
          <a:xfrm flipV="1">
            <a:off x="4139952" y="5432211"/>
            <a:ext cx="2376264" cy="1930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메모리 처리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8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Byte </a:t>
            </a:r>
            <a:r>
              <a:rPr lang="ko-KR" altLang="en-US" dirty="0" smtClean="0"/>
              <a:t>메모리 저장방식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 fontScale="850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not-relevant),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237626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&lt;: </a:t>
            </a:r>
            <a:r>
              <a:rPr lang="en-US" altLang="ko-KR" dirty="0"/>
              <a:t>little-endian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15616" y="4293096"/>
            <a:ext cx="237626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&gt;: big-endian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115616" y="5394988"/>
            <a:ext cx="237626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|: not-relevant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23928" y="328498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리틀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최하위 비트</a:t>
            </a:r>
            <a:r>
              <a:rPr lang="en-US" altLang="ko-KR" sz="1200" dirty="0"/>
              <a:t>(LSB)</a:t>
            </a:r>
            <a:r>
              <a:rPr lang="ko-KR" altLang="en-US" sz="1200" dirty="0"/>
              <a:t>부터 부호화되어 저장된다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</a:t>
            </a:r>
            <a:r>
              <a:rPr lang="ko-KR" altLang="en-US" sz="1200" dirty="0" err="1" smtClean="0"/>
              <a:t>리틀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</a:t>
            </a:r>
            <a:r>
              <a:rPr lang="en-US" altLang="ko-KR" sz="1200" dirty="0"/>
              <a:t>0011</a:t>
            </a:r>
            <a:r>
              <a:rPr lang="ko-KR" altLang="en-US" sz="1200" dirty="0"/>
              <a:t>로 각각 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23928" y="4393354"/>
            <a:ext cx="471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방식은 데이터의 최상위 비트가 가장 높은 주소에 저장되므로 그냥 보기에는 역으로 보인다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최상위 비트</a:t>
            </a:r>
            <a:r>
              <a:rPr lang="en-US" altLang="ko-KR" sz="1200" dirty="0"/>
              <a:t>(MSB)</a:t>
            </a:r>
            <a:r>
              <a:rPr lang="ko-KR" altLang="en-US" sz="1200" dirty="0"/>
              <a:t>부터 부호화되어 저장되며 </a:t>
            </a:r>
            <a:r>
              <a:rPr lang="ko-KR" altLang="en-US" sz="1200" dirty="0" smtClean="0"/>
              <a:t>예를 </a:t>
            </a:r>
            <a:r>
              <a:rPr lang="ko-KR" altLang="en-US" sz="1200" dirty="0"/>
              <a:t>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빅 엔디안은 </a:t>
            </a:r>
            <a:r>
              <a:rPr lang="en-US" altLang="ko-KR" sz="1200" dirty="0" smtClean="0"/>
              <a:t>1100</a:t>
            </a:r>
            <a:r>
              <a:rPr lang="ko-KR" altLang="en-US" sz="1200" dirty="0" smtClean="0"/>
              <a:t>으로  </a:t>
            </a:r>
            <a:r>
              <a:rPr lang="ko-KR" altLang="en-US" sz="1200" dirty="0"/>
              <a:t>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9035" y="5659820"/>
            <a:ext cx="47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문자를 저장할 때 사용 </a:t>
            </a:r>
            <a:r>
              <a:rPr lang="en-US" altLang="ko-KR" sz="1200" dirty="0" smtClean="0"/>
              <a:t>endian</a:t>
            </a:r>
            <a:r>
              <a:rPr lang="ko-KR" altLang="en-US" sz="1200" dirty="0" smtClean="0"/>
              <a:t>가 상관없이 처리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7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Little-endian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숫자를 저장할때 제일 왼쪽부터 저장됨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3816424" cy="290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 altLang="ko-KR" sz="1200" dirty="0" smtClean="0"/>
              <a:t>&gt;&gt;&gt; </a:t>
            </a:r>
            <a:r>
              <a:rPr lang="pl-PL" altLang="ko-KR" sz="1200" dirty="0" smtClean="0"/>
              <a:t>ar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np.array</a:t>
            </a:r>
            <a:r>
              <a:rPr lang="pl-PL" altLang="ko-KR" sz="1200" dirty="0"/>
              <a:t>([1,2,3</a:t>
            </a:r>
            <a:r>
              <a:rPr lang="pl-PL" altLang="ko-KR" sz="1200" dirty="0" smtClean="0"/>
              <a:t>])</a:t>
            </a:r>
          </a:p>
          <a:p>
            <a:r>
              <a:rPr lang="pl-PL" altLang="ko-KR" sz="1200" dirty="0" smtClean="0"/>
              <a:t>&gt;&gt;&gt; </a:t>
            </a:r>
            <a:r>
              <a:rPr lang="pl-PL" altLang="ko-KR" sz="1200" dirty="0" err="1" smtClean="0"/>
              <a:t>ar.tostring</a:t>
            </a:r>
            <a:r>
              <a:rPr lang="pl-PL" altLang="ko-KR" sz="1200" dirty="0" smtClean="0"/>
              <a:t>()</a:t>
            </a:r>
          </a:p>
          <a:p>
            <a:r>
              <a:rPr lang="tr-TR" altLang="ko-KR" sz="1200" dirty="0"/>
              <a:t>'\x01\x00\x00\x00\x00\x00\x00\x00\x02\x00\x00\x00\x00\x00\x00\x00\x03\x00\x00\x00\x00\x00\x00\x00'</a:t>
            </a:r>
            <a:endParaRPr lang="pl-PL" altLang="ko-KR" sz="1200" dirty="0" smtClean="0"/>
          </a:p>
          <a:p>
            <a:r>
              <a:rPr lang="pl-PL" altLang="ko-KR" sz="1200" dirty="0" smtClean="0"/>
              <a:t>&gt;&gt;&gt;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 = </a:t>
            </a:r>
            <a:r>
              <a:rPr lang="en-US" altLang="ko-KR" sz="1200" dirty="0" err="1" smtClean="0"/>
              <a:t>ar.tosting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smtClean="0"/>
              <a:t>&gt;&gt;&gt; </a:t>
            </a:r>
            <a:r>
              <a:rPr lang="en-US" altLang="ko-KR" sz="1200" dirty="0" err="1" smtClean="0"/>
              <a:t>ar.itemsize</a:t>
            </a:r>
            <a:endParaRPr lang="en-US" altLang="ko-KR" sz="1200" dirty="0" smtClean="0"/>
          </a:p>
          <a:p>
            <a:r>
              <a:rPr lang="en-US" altLang="ko-KR" sz="1200" dirty="0"/>
              <a:t>8</a:t>
            </a:r>
            <a:endParaRPr lang="en-US" altLang="ko-KR" sz="1200" dirty="0" smtClean="0"/>
          </a:p>
          <a:p>
            <a:r>
              <a:rPr lang="en-US" altLang="ko-KR" sz="1200" dirty="0" smtClean="0"/>
              <a:t>&gt;&gt;&gt; l[0:8]</a:t>
            </a:r>
            <a:endParaRPr lang="pl-PL" altLang="ko-KR" sz="1200" dirty="0" smtClean="0"/>
          </a:p>
          <a:p>
            <a:r>
              <a:rPr lang="tr-TR" altLang="ko-KR" sz="1200" dirty="0"/>
              <a:t>x01\x00\x00\x00\x00\x00\x00\x00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4221088"/>
            <a:ext cx="2232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dirty="0" smtClean="0"/>
              <a:t>\x01\x00\x00\x00\x00\x00\x00\x00</a:t>
            </a:r>
          </a:p>
          <a:p>
            <a:r>
              <a:rPr kumimoji="1" lang="en-US" altLang="ko-KR" dirty="0" smtClean="0"/>
              <a:t>8bytes</a:t>
            </a:r>
            <a:r>
              <a:rPr kumimoji="1" lang="ko-KR" altLang="en-US" dirty="0" smtClean="0"/>
              <a:t>씩 저장하고 숫자는 첫번째부터 들어감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big-endian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숫자를 저장할때 제일 오른쪽부터 저장됨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3816424" cy="290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200" dirty="0" smtClean="0"/>
              <a:t>&gt;&gt;&gt; ar </a:t>
            </a:r>
            <a:r>
              <a:rPr lang="pt-BR" altLang="ko-KR" sz="1200" dirty="0"/>
              <a:t>= </a:t>
            </a:r>
            <a:r>
              <a:rPr lang="pt-BR" altLang="ko-KR" sz="1200" dirty="0" err="1"/>
              <a:t>np.array</a:t>
            </a:r>
            <a:r>
              <a:rPr lang="pt-BR" altLang="ko-KR" sz="1200" dirty="0"/>
              <a:t>([1,2,3],</a:t>
            </a:r>
            <a:r>
              <a:rPr lang="pt-BR" altLang="ko-KR" sz="1200" dirty="0" err="1"/>
              <a:t>dtype</a:t>
            </a:r>
            <a:r>
              <a:rPr lang="pt-BR" altLang="ko-KR" sz="1200" dirty="0"/>
              <a:t>='&gt;i8</a:t>
            </a:r>
            <a:r>
              <a:rPr lang="pt-BR" altLang="ko-KR" sz="1200" dirty="0" smtClean="0"/>
              <a:t>')</a:t>
            </a:r>
          </a:p>
          <a:p>
            <a:r>
              <a:rPr lang="pt-BR" altLang="ko-KR" sz="1200" dirty="0" smtClean="0"/>
              <a:t>&gt;&gt;&gt; </a:t>
            </a:r>
            <a:r>
              <a:rPr lang="pt-BR" altLang="ko-KR" sz="1200" dirty="0" err="1" smtClean="0"/>
              <a:t>ar.tostring</a:t>
            </a:r>
            <a:r>
              <a:rPr lang="pt-BR" altLang="ko-KR" sz="1200" dirty="0" smtClean="0"/>
              <a:t>()</a:t>
            </a:r>
            <a:endParaRPr lang="pt-BR" altLang="ko-KR" sz="1200" dirty="0"/>
          </a:p>
          <a:p>
            <a:r>
              <a:rPr lang="pt-BR" altLang="ko-KR" sz="1200" dirty="0" smtClean="0"/>
              <a:t>'\x00\x00\x00\x00\x00\x00\x00\x01\x00\x00\x00\x00\x00\x00\x00\x02\x00\x00\x00\x00\x00\x00\x00\x03’</a:t>
            </a:r>
          </a:p>
          <a:p>
            <a:r>
              <a:rPr lang="pt-BR" altLang="ko-KR" sz="1200" dirty="0" smtClean="0"/>
              <a:t>&gt;&gt;&gt; </a:t>
            </a:r>
            <a:r>
              <a:rPr lang="pt-BR" altLang="ko-KR" sz="1200" dirty="0" err="1" smtClean="0"/>
              <a:t>ar.dtype</a:t>
            </a:r>
            <a:endParaRPr lang="pt-BR" altLang="ko-KR" sz="1200" dirty="0" smtClean="0"/>
          </a:p>
          <a:p>
            <a:r>
              <a:rPr lang="pt-BR" altLang="ko-KR" sz="1200" dirty="0" smtClean="0"/>
              <a:t> </a:t>
            </a:r>
            <a:r>
              <a:rPr lang="pt-BR" altLang="ko-KR" sz="1200" dirty="0" err="1"/>
              <a:t>dtype</a:t>
            </a:r>
            <a:r>
              <a:rPr lang="pt-BR" altLang="ko-KR" sz="1200" dirty="0"/>
              <a:t>('&gt;i8')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4221088"/>
            <a:ext cx="2736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 smtClean="0"/>
              <a:t>x00\x00\x00\x00\x00\x00\x00\x01</a:t>
            </a:r>
          </a:p>
          <a:p>
            <a:endParaRPr kumimoji="1" lang="pt-BR" altLang="ko-KR" dirty="0"/>
          </a:p>
          <a:p>
            <a:r>
              <a:rPr kumimoji="1" lang="en-US" altLang="ko-KR" dirty="0" smtClean="0"/>
              <a:t>8bytes</a:t>
            </a:r>
            <a:r>
              <a:rPr kumimoji="1" lang="ko-KR" altLang="en-US" dirty="0" smtClean="0"/>
              <a:t>씩 저장하고 숫자는 마지막째부터 들어감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46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not-relevant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smtClean="0"/>
              <a:t>endian</a:t>
            </a:r>
            <a:r>
              <a:rPr lang="ko-KR" altLang="en-US" sz="2800" dirty="0" smtClean="0"/>
              <a:t>에 상관없이 문자를 저장할때 제일 왼쪽부터 저장됨</a:t>
            </a:r>
            <a:endParaRPr lang="en-US" altLang="ko-KR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4248472" cy="290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&gt;&gt;&gt; </a:t>
            </a:r>
            <a:r>
              <a:rPr lang="en-US" altLang="ko-KR" sz="1200" dirty="0" err="1" smtClean="0"/>
              <a:t>sr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(['a','b',"</a:t>
            </a:r>
            <a:r>
              <a:rPr lang="en-US" altLang="ko-KR" sz="1200" dirty="0" err="1"/>
              <a:t>abc</a:t>
            </a:r>
            <a:r>
              <a:rPr lang="en-US" altLang="ko-KR" sz="1200" dirty="0"/>
              <a:t>"],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='|S10</a:t>
            </a:r>
            <a:r>
              <a:rPr lang="en-US" altLang="ko-KR" sz="1200" dirty="0" smtClean="0"/>
              <a:t>')</a:t>
            </a:r>
          </a:p>
          <a:p>
            <a:r>
              <a:rPr lang="en-US" altLang="ko-KR" sz="1200" dirty="0" smtClean="0"/>
              <a:t>&gt;&gt;&gt; </a:t>
            </a:r>
            <a:r>
              <a:rPr lang="en-US" altLang="ko-KR" sz="1200" dirty="0" err="1" smtClean="0"/>
              <a:t>sr.tostring</a:t>
            </a:r>
            <a:r>
              <a:rPr lang="en-US" altLang="ko-KR" sz="1200" dirty="0" smtClean="0"/>
              <a:t>()</a:t>
            </a:r>
            <a:endParaRPr lang="en-US" altLang="ko-KR" sz="1200" dirty="0"/>
          </a:p>
          <a:p>
            <a:r>
              <a:rPr lang="en-US" altLang="ko-KR" sz="1200" dirty="0" smtClean="0"/>
              <a:t>'a\x00\x00\x00\x00\x00\x00\x00\x00\x00b\x00\x00\x00\x00\x00\x00\x00\x00\x00abc\x00\x00\x00\x00\x00\x00\x00’</a:t>
            </a:r>
          </a:p>
          <a:p>
            <a:r>
              <a:rPr lang="en-US" altLang="ko-KR" sz="1200" dirty="0" smtClean="0"/>
              <a:t>&gt;&gt;&gt; </a:t>
            </a:r>
            <a:r>
              <a:rPr lang="en-US" altLang="ko-KR" sz="1200" dirty="0" err="1" smtClean="0"/>
              <a:t>sr.dtype</a:t>
            </a:r>
            <a:endParaRPr lang="en-US" altLang="ko-KR" sz="1200" dirty="0" smtClean="0"/>
          </a:p>
          <a:p>
            <a:r>
              <a:rPr lang="en-US" altLang="ko-KR" sz="1200" dirty="0" err="1" smtClean="0"/>
              <a:t>dtype</a:t>
            </a:r>
            <a:r>
              <a:rPr lang="en-US" altLang="ko-KR" sz="1200" dirty="0"/>
              <a:t>('S10')</a:t>
            </a:r>
            <a:endParaRPr lang="en-US" altLang="ko-KR" sz="1200" dirty="0" smtClean="0"/>
          </a:p>
          <a:p>
            <a:r>
              <a:rPr lang="en-US" altLang="ko-KR" sz="1200" dirty="0" smtClean="0"/>
              <a:t>&gt;&gt;&gt; </a:t>
            </a:r>
            <a:r>
              <a:rPr lang="en-US" altLang="ko-KR" sz="1200" dirty="0" err="1" smtClean="0"/>
              <a:t>sr.tostring</a:t>
            </a:r>
            <a:r>
              <a:rPr lang="en-US" altLang="ko-KR" sz="1200" dirty="0"/>
              <a:t>()[</a:t>
            </a:r>
            <a:r>
              <a:rPr lang="en-US" altLang="ko-KR" sz="1200" dirty="0" smtClean="0"/>
              <a:t>0:10] </a:t>
            </a:r>
            <a:r>
              <a:rPr lang="en-US" altLang="ko-KR" sz="1200" dirty="0"/>
              <a:t>'a\x00\x00\x00\x00\x00\x00\x00\x00\x00'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4221088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altLang="ko-KR" dirty="0" smtClean="0"/>
          </a:p>
          <a:p>
            <a:r>
              <a:rPr kumimoji="1" lang="en-US" altLang="ko-KR" dirty="0" smtClean="0"/>
              <a:t>10bytes</a:t>
            </a:r>
            <a:r>
              <a:rPr kumimoji="1" lang="ko-KR" altLang="en-US" dirty="0" smtClean="0"/>
              <a:t>씩 저장하고 문자는 첫번째부터 들어감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6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5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589483"/>
              </p:ext>
            </p:extLst>
          </p:nvPr>
        </p:nvGraphicFramePr>
        <p:xfrm>
          <a:off x="683568" y="2276872"/>
          <a:ext cx="7560840" cy="3888432"/>
        </p:xfrm>
        <a:graphic>
          <a:graphicData uri="http://schemas.openxmlformats.org/drawingml/2006/table">
            <a:tbl>
              <a:tblPr/>
              <a:tblGrid>
                <a:gridCol w="1800200"/>
                <a:gridCol w="2717863"/>
                <a:gridCol w="3042777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Array 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r>
                        <a:rPr lang="en-US" altLang="ko-KR" sz="1200" dirty="0" smtClean="0"/>
                        <a:t>import </a:t>
                      </a:r>
                      <a:r>
                        <a:rPr lang="en-US" altLang="ko-KR" sz="1200" dirty="0" err="1" smtClean="0"/>
                        <a:t>numpy</a:t>
                      </a:r>
                      <a:r>
                        <a:rPr lang="en-US" altLang="ko-KR" sz="1200" dirty="0" smtClean="0"/>
                        <a:t> as np</a:t>
                      </a:r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f_ = </a:t>
                      </a:r>
                      <a:r>
                        <a:rPr lang="en-US" altLang="ko-KR" sz="1200" dirty="0" err="1" smtClean="0"/>
                        <a:t>np.float</a:t>
                      </a:r>
                      <a:r>
                        <a:rPr lang="en-US" altLang="ko-KR" sz="1200" dirty="0" smtClean="0"/>
                        <a:t>_(1.0)</a:t>
                      </a:r>
                    </a:p>
                    <a:p>
                      <a:r>
                        <a:rPr lang="en-US" altLang="ko-KR" sz="1200" dirty="0" smtClean="0"/>
                        <a:t>print f_,f_.</a:t>
                      </a:r>
                      <a:r>
                        <a:rPr lang="en-US" altLang="ko-KR" sz="1200" dirty="0" err="1" smtClean="0"/>
                        <a:t>dtype.char</a:t>
                      </a:r>
                      <a:r>
                        <a:rPr lang="en-US" altLang="ko-KR" sz="1200" dirty="0" smtClean="0"/>
                        <a:t>, f_.</a:t>
                      </a:r>
                      <a:r>
                        <a:rPr lang="en-US" altLang="ko-KR" sz="1200" dirty="0" err="1" smtClean="0"/>
                        <a:t>itemsize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dtype.names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f_.dtype.name</a:t>
                      </a:r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dtype.shape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dtype.num</a:t>
                      </a:r>
                      <a:endParaRPr lang="en-US" altLang="ko-KR" sz="1200" dirty="0" smtClean="0"/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#</a:t>
                      </a:r>
                      <a:r>
                        <a:rPr lang="ko-KR" altLang="en-US" sz="1200" dirty="0" smtClean="0"/>
                        <a:t>결과값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1.0 d 8</a:t>
                      </a:r>
                    </a:p>
                    <a:p>
                      <a:r>
                        <a:rPr lang="en-US" altLang="ko-KR" sz="1200" dirty="0" smtClean="0"/>
                        <a:t>None</a:t>
                      </a:r>
                    </a:p>
                    <a:p>
                      <a:r>
                        <a:rPr lang="en-US" altLang="ko-KR" sz="1200" dirty="0" smtClean="0"/>
                        <a:t>float64</a:t>
                      </a:r>
                    </a:p>
                    <a:p>
                      <a:r>
                        <a:rPr lang="en-US" altLang="ko-KR" sz="1200" dirty="0" smtClean="0"/>
                        <a:t>()</a:t>
                      </a:r>
                    </a:p>
                    <a:p>
                      <a:r>
                        <a:rPr lang="en-US" altLang="ko-KR" sz="1200" dirty="0" smtClean="0"/>
                        <a:t>12</a:t>
                      </a:r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타입내의 요소들이 구성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kumimoji="0"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 field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없으면 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원소들에 대한 모형 크기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Builtin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타입이 순서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1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128316"/>
              </p:ext>
            </p:extLst>
          </p:nvPr>
        </p:nvGraphicFramePr>
        <p:xfrm>
          <a:off x="755576" y="1916832"/>
          <a:ext cx="7560840" cy="4378432"/>
        </p:xfrm>
        <a:graphic>
          <a:graphicData uri="http://schemas.openxmlformats.org/drawingml/2006/table">
            <a:tbl>
              <a:tblPr/>
              <a:tblGrid>
                <a:gridCol w="1800200"/>
                <a:gridCol w="2717863"/>
                <a:gridCol w="3042777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Array 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 np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f_ = 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np.float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_(1.0)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dtype.type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dtype.str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dtype.isbuiltin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dtype.byteorder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dtype.alignment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f_.</a:t>
                      </a: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dtype.isalignedstruct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결과값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&lt;type 'numpy.float64'&gt;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&lt;f8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kumimoji="0" lang="en-US" altLang="ko-KR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내의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타입으로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Array-protocol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타입스트링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표시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&lt;: little-endian</a:t>
                      </a:r>
                      <a:r>
                        <a:rPr lang="ko-KR" altLang="en-US" sz="1200" dirty="0" smtClean="0"/>
                        <a:t>으로 </a:t>
                      </a:r>
                      <a:r>
                        <a:rPr lang="en-US" altLang="ko-KR" sz="1200" dirty="0" smtClean="0"/>
                        <a:t>float</a:t>
                      </a:r>
                      <a:r>
                        <a:rPr lang="en-US" altLang="ko-KR" sz="1200" baseline="0" dirty="0" smtClean="0"/>
                        <a:t> 8</a:t>
                      </a:r>
                      <a:r>
                        <a:rPr lang="ko-KR" altLang="en-US" sz="1200" baseline="0" dirty="0" smtClean="0"/>
                        <a:t>개 </a:t>
                      </a:r>
                      <a:r>
                        <a:rPr lang="en-US" altLang="ko-KR" sz="1200" baseline="0" dirty="0" smtClean="0"/>
                        <a:t>bytes </a:t>
                      </a:r>
                      <a:r>
                        <a:rPr lang="ko-KR" altLang="en-US" sz="1200" baseline="0" dirty="0" smtClean="0"/>
                        <a:t>처리</a:t>
                      </a:r>
                      <a:endParaRPr lang="ko-KR" altLang="en-US" sz="1200" dirty="0" smtClean="0"/>
                    </a:p>
                    <a:p>
                      <a:pPr algn="l" fontAlgn="t"/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isbuiltin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0:structure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array type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 </a:t>
                      </a:r>
                      <a:r>
                        <a:rPr kumimoji="0" lang="en-US" altLang="ko-KR" sz="1200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타입</a:t>
                      </a:r>
                      <a:endParaRPr kumimoji="0" lang="en-US" altLang="ko-KR" sz="1200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정의 타입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byteorder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little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: big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 : not applicable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타입내의 요소들이 구성 크기</a:t>
                      </a:r>
                    </a:p>
                    <a:p>
                      <a:endParaRPr lang="ko-KR" altLang="en-US" dirty="0"/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isalignedstruct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62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- 3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459041"/>
              </p:ext>
            </p:extLst>
          </p:nvPr>
        </p:nvGraphicFramePr>
        <p:xfrm>
          <a:off x="755576" y="1916832"/>
          <a:ext cx="7560840" cy="4150568"/>
        </p:xfrm>
        <a:graphic>
          <a:graphicData uri="http://schemas.openxmlformats.org/drawingml/2006/table">
            <a:tbl>
              <a:tblPr/>
              <a:tblGrid>
                <a:gridCol w="1800200"/>
                <a:gridCol w="2717863"/>
                <a:gridCol w="3042777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Array 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r>
                        <a:rPr lang="en-US" altLang="ko-KR" sz="1200" dirty="0" smtClean="0"/>
                        <a:t>import </a:t>
                      </a:r>
                      <a:r>
                        <a:rPr lang="en-US" altLang="ko-KR" sz="1200" dirty="0" err="1" smtClean="0"/>
                        <a:t>numpy</a:t>
                      </a:r>
                      <a:r>
                        <a:rPr lang="en-US" altLang="ko-KR" sz="1200" dirty="0" smtClean="0"/>
                        <a:t> as np</a:t>
                      </a:r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f_ = </a:t>
                      </a:r>
                      <a:r>
                        <a:rPr lang="en-US" altLang="ko-KR" sz="1200" dirty="0" err="1" smtClean="0"/>
                        <a:t>np.float</a:t>
                      </a:r>
                      <a:r>
                        <a:rPr lang="en-US" altLang="ko-KR" sz="1200" dirty="0" smtClean="0"/>
                        <a:t>_(1.0)</a:t>
                      </a:r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dtype.descr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dtype.hasobject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dtype.subdtype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dtype.base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dtype.kind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dtype.isnative</a:t>
                      </a:r>
                      <a:endParaRPr lang="en-US" altLang="ko-KR" sz="1200" dirty="0" smtClean="0"/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#</a:t>
                      </a:r>
                      <a:r>
                        <a:rPr lang="ko-KR" altLang="en-US" sz="1200" dirty="0" smtClean="0"/>
                        <a:t>결과값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[('', '&lt;f8')]</a:t>
                      </a:r>
                    </a:p>
                    <a:p>
                      <a:r>
                        <a:rPr lang="en-US" altLang="ko-KR" sz="1200" dirty="0" smtClean="0"/>
                        <a:t>False</a:t>
                      </a:r>
                    </a:p>
                    <a:p>
                      <a:r>
                        <a:rPr lang="en-US" altLang="ko-KR" sz="1200" dirty="0" smtClean="0"/>
                        <a:t>None</a:t>
                      </a:r>
                    </a:p>
                    <a:p>
                      <a:r>
                        <a:rPr lang="en-US" altLang="ko-KR" sz="1200" dirty="0" smtClean="0"/>
                        <a:t>Float64</a:t>
                      </a:r>
                    </a:p>
                    <a:p>
                      <a:r>
                        <a:rPr lang="en-US" altLang="ko-KR" sz="1200" dirty="0" smtClean="0"/>
                        <a:t>F</a:t>
                      </a:r>
                    </a:p>
                    <a:p>
                      <a:r>
                        <a:rPr lang="en-US" altLang="ko-KR" sz="1200" dirty="0" smtClean="0"/>
                        <a:t>True</a:t>
                      </a:r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Array interface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hasobject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any reference-counted objects in any fields or sub-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존재시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subdtype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 (</a:t>
                      </a:r>
                      <a:r>
                        <a:rPr kumimoji="0"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item_dtype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shape) if this </a:t>
                      </a:r>
                      <a:r>
                        <a:rPr kumimoji="0" 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sub-array, and None otherwise.</a:t>
                      </a:r>
                    </a:p>
                  </a:txBody>
                  <a:tcPr marL="38100" marR="60960" marT="7620" marB="76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정의된 타입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array-protocol type 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isnative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내부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 order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사용여부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12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69559"/>
              </p:ext>
            </p:extLst>
          </p:nvPr>
        </p:nvGraphicFramePr>
        <p:xfrm>
          <a:off x="755576" y="1916832"/>
          <a:ext cx="7560840" cy="2988861"/>
        </p:xfrm>
        <a:graphic>
          <a:graphicData uri="http://schemas.openxmlformats.org/drawingml/2006/table">
            <a:tbl>
              <a:tblPr/>
              <a:tblGrid>
                <a:gridCol w="1800200"/>
                <a:gridCol w="2717863"/>
                <a:gridCol w="3042777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Array example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7349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import </a:t>
                      </a:r>
                      <a:r>
                        <a:rPr lang="en-US" altLang="ko-KR" sz="1200" dirty="0" err="1" smtClean="0"/>
                        <a:t>numpy</a:t>
                      </a:r>
                      <a:r>
                        <a:rPr lang="en-US" altLang="ko-KR" sz="1200" dirty="0" smtClean="0"/>
                        <a:t> as np</a:t>
                      </a:r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f_ = </a:t>
                      </a:r>
                      <a:r>
                        <a:rPr lang="en-US" altLang="ko-KR" sz="1200" dirty="0" err="1" smtClean="0"/>
                        <a:t>np.float</a:t>
                      </a:r>
                      <a:r>
                        <a:rPr lang="en-US" altLang="ko-KR" sz="1200" dirty="0" smtClean="0"/>
                        <a:t>_(1.0)</a:t>
                      </a:r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dtype.flags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dtype.fields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print f_.</a:t>
                      </a:r>
                      <a:r>
                        <a:rPr lang="en-US" altLang="ko-KR" sz="1200" dirty="0" err="1" smtClean="0"/>
                        <a:t>dtype.metadata</a:t>
                      </a:r>
                      <a:endParaRPr lang="en-US" altLang="ko-KR" sz="1200" dirty="0" smtClean="0"/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#</a:t>
                      </a:r>
                      <a:r>
                        <a:rPr lang="ko-KR" altLang="en-US" sz="1200" dirty="0" smtClean="0"/>
                        <a:t>결과값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0</a:t>
                      </a:r>
                    </a:p>
                    <a:p>
                      <a:r>
                        <a:rPr lang="en-US" altLang="ko-KR" sz="1200" dirty="0" smtClean="0"/>
                        <a:t>None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None</a:t>
                      </a:r>
                    </a:p>
                    <a:p>
                      <a:endParaRPr lang="en-US" altLang="ko-KR" sz="1200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Interpret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되어진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bit flags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Dtype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정의한 필드들</a:t>
                      </a:r>
                      <a:endParaRPr lang="ko-KR" altLang="en-US" sz="1200" dirty="0" smtClean="0"/>
                    </a:p>
                    <a:p>
                      <a:pPr algn="l" fontAlgn="t"/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6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Range </a:t>
            </a:r>
            <a:r>
              <a:rPr lang="ko-KR" altLang="en-US" dirty="0" smtClean="0"/>
              <a:t>처리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52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random </a:t>
            </a:r>
            <a:br>
              <a:rPr lang="en-US" altLang="ko-KR" sz="6700" dirty="0" smtClean="0"/>
            </a:br>
            <a:r>
              <a:rPr lang="ko-KR" altLang="en-US" sz="6700" dirty="0" smtClean="0"/>
              <a:t>생성하</a:t>
            </a:r>
            <a:r>
              <a:rPr lang="ko-KR" altLang="en-US" sz="67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2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Simple random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4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9756"/>
              </p:ext>
            </p:extLst>
          </p:nvPr>
        </p:nvGraphicFramePr>
        <p:xfrm>
          <a:off x="683568" y="1844824"/>
          <a:ext cx="7920880" cy="4536504"/>
        </p:xfrm>
        <a:graphic>
          <a:graphicData uri="http://schemas.openxmlformats.org/drawingml/2006/table">
            <a:tbl>
              <a:tblPr/>
              <a:tblGrid>
                <a:gridCol w="2899351"/>
                <a:gridCol w="5021529"/>
              </a:tblGrid>
              <a:tr h="466900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rand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(d0, d1, ...,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주어진 모양에 대해 </a:t>
                      </a:r>
                      <a:r>
                        <a:rPr lang="en-US" altLang="ko-KR" sz="1200" dirty="0" smtClean="0">
                          <a:effectLst/>
                        </a:rPr>
                        <a:t>0</a:t>
                      </a:r>
                      <a:r>
                        <a:rPr lang="ko-KR" altLang="en-US" sz="1200" dirty="0" smtClean="0">
                          <a:effectLst/>
                        </a:rPr>
                        <a:t>에서 </a:t>
                      </a:r>
                      <a:r>
                        <a:rPr lang="en-US" altLang="ko-KR" sz="1200" dirty="0" smtClean="0">
                          <a:effectLst/>
                        </a:rPr>
                        <a:t>1</a:t>
                      </a:r>
                      <a:r>
                        <a:rPr lang="ko-KR" altLang="en-US" sz="1200" dirty="0" smtClean="0">
                          <a:effectLst/>
                        </a:rPr>
                        <a:t>사이의 균등 분포 생성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randn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(d0, d1, ...,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주어진 모양에 대해 정규분포 값을 생성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randint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(low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high, size])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integers from </a:t>
                      </a:r>
                      <a:r>
                        <a:rPr lang="en-US" sz="1200" i="1" dirty="0">
                          <a:effectLst/>
                        </a:rPr>
                        <a:t>low</a:t>
                      </a:r>
                      <a:r>
                        <a:rPr lang="en-US" sz="1200" dirty="0">
                          <a:effectLst/>
                        </a:rPr>
                        <a:t> (inclusive) to </a:t>
                      </a:r>
                      <a:r>
                        <a:rPr lang="en-US" sz="1200" i="1" dirty="0">
                          <a:effectLst/>
                        </a:rPr>
                        <a:t>high</a:t>
                      </a:r>
                      <a:r>
                        <a:rPr lang="en-US" sz="1200" dirty="0">
                          <a:effectLst/>
                        </a:rPr>
                        <a:t> (exclusive).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random_sample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floats in the half-open interval [0.0, 1.0).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random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floats in the half-open interval [0.0, 1.0).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ranf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floats in the half-open interval [0.0, 1.0).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18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sample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floats in the half-open interval [0.0, 1.0).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933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choice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(a[, size, replace, p])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Generates a random sample from a given 1-D array ..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933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bytes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(length)</a:t>
                      </a:r>
                    </a:p>
                  </a:txBody>
                  <a:tcPr marL="33877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random bytes.</a:t>
                      </a:r>
                    </a:p>
                  </a:txBody>
                  <a:tcPr marL="108000" marR="54203" marT="6775" marB="67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73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ran/rand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 : </a:t>
            </a:r>
            <a:r>
              <a:rPr lang="en-US" altLang="ko-KR" dirty="0"/>
              <a:t>uniform distribution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rand(</a:t>
            </a:r>
            <a:r>
              <a:rPr lang="ko-KR" altLang="en-US" dirty="0" smtClean="0"/>
              <a:t>균등분포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337128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3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randn</a:t>
            </a:r>
            <a:r>
              <a:rPr lang="en-US" altLang="ko-KR" dirty="0" smtClean="0"/>
              <a:t> : </a:t>
            </a:r>
            <a:r>
              <a:rPr lang="en-US" altLang="ko-KR" sz="3600" dirty="0"/>
              <a:t>"standard </a:t>
            </a:r>
            <a:r>
              <a:rPr lang="en-US" altLang="ko-KR" sz="3600" dirty="0" err="1" smtClean="0"/>
              <a:t>normal"distribution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randn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80928"/>
            <a:ext cx="3960439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528392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randint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6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randint</a:t>
            </a:r>
            <a:r>
              <a:rPr lang="en-US" altLang="ko-KR" dirty="0"/>
              <a:t>(low, high=None, 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최고값</a:t>
            </a:r>
            <a:r>
              <a:rPr lang="en-US" altLang="ko-KR" dirty="0" smtClean="0"/>
              <a:t>-1, </a:t>
            </a:r>
            <a:r>
              <a:rPr lang="ko-KR" altLang="en-US" dirty="0" smtClean="0"/>
              <a:t>총 길이 인자를 넣어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Size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다차원 생성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068960"/>
            <a:ext cx="4032448" cy="35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648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66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1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r>
              <a:rPr lang="en-US" altLang="ko-KR" dirty="0"/>
              <a:t>(size=None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0445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149"/>
            <a:ext cx="3600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10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4335"/>
            <a:ext cx="4680520" cy="260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range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numpy.arange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타입의 차이는 배열객체 안의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계산에 대한 차이가 반영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012160" y="3956863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numpy.arange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r>
              <a:rPr lang="ko-KR" altLang="en-US" dirty="0" smtClean="0"/>
              <a:t>다양한 타입으로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생성할 수 있음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11760" y="4077072"/>
            <a:ext cx="1916529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4328289" y="4557028"/>
            <a:ext cx="1683871" cy="6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47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08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ranf</a:t>
            </a:r>
            <a:r>
              <a:rPr lang="en-US" altLang="ko-KR" dirty="0" smtClean="0"/>
              <a:t>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2245"/>
            <a:ext cx="4838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4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random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5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random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random(size=None)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48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seed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05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seed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seed</a:t>
            </a:r>
            <a:r>
              <a:rPr lang="ko-KR" altLang="en-US" dirty="0" smtClean="0"/>
              <a:t>는 반복적인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 동일한 범주에서 처리하기 위한 방식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03104"/>
            <a:ext cx="295232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1269"/>
            <a:ext cx="4608512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27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choice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62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4608512" cy="39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068960"/>
            <a:ext cx="36004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replace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array,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,replace=False</a:t>
            </a:r>
            <a:r>
              <a:rPr lang="ko-KR" altLang="en-US" dirty="0" smtClean="0"/>
              <a:t>는 사이즈 </a:t>
            </a:r>
            <a:endParaRPr lang="en-US" altLang="ko-KR" dirty="0" smtClean="0"/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 smtClean="0"/>
              <a:t>변경 불가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410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77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Permutations(</a:t>
            </a:r>
            <a:r>
              <a:rPr lang="ko-KR" altLang="en-US" dirty="0" smtClean="0"/>
              <a:t>순열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6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4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Permutation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59"/>
            <a:ext cx="417646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65531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67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600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18246"/>
            <a:ext cx="2933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5013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Random generator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479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size</a:t>
            </a:r>
            <a:r>
              <a:rPr lang="ko-KR" altLang="en-US" sz="2800" dirty="0"/>
              <a:t>를 </a:t>
            </a:r>
            <a:r>
              <a:rPr lang="en-US" altLang="ko-KR" sz="2800" dirty="0"/>
              <a:t>argument</a:t>
            </a:r>
            <a:r>
              <a:rPr lang="ko-KR" altLang="en-US" sz="2800" dirty="0"/>
              <a:t>로 취하는데 기본값은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이라면</a:t>
            </a:r>
            <a:r>
              <a:rPr lang="en-US" altLang="ko-KR" sz="2800" dirty="0"/>
              <a:t>, </a:t>
            </a:r>
            <a:r>
              <a:rPr lang="ko-KR" altLang="en-US" sz="2800" dirty="0"/>
              <a:t>하나의 값이 생성되고 반환된다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정수라면</a:t>
            </a:r>
            <a:r>
              <a:rPr lang="en-US" altLang="ko-KR" sz="2800" dirty="0"/>
              <a:t>, 1-D </a:t>
            </a:r>
            <a:r>
              <a:rPr lang="ko-KR" altLang="en-US" sz="2800" dirty="0"/>
              <a:t>행렬이 랜덤변수들로 채워져 반환된다</a:t>
            </a:r>
            <a:r>
              <a:rPr lang="en-US" altLang="ko-KR" sz="2800" dirty="0"/>
              <a:t>.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511256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5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:seed/</a:t>
            </a:r>
            <a:r>
              <a:rPr lang="en-US" altLang="ko-KR" dirty="0" err="1" smtClean="0"/>
              <a:t>get_state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Seed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반복 가능한 것을 처리할 때 사용하면 </a:t>
            </a:r>
            <a:r>
              <a:rPr lang="en-US" altLang="ko-KR" sz="2800" dirty="0" smtClean="0"/>
              <a:t>get-state()</a:t>
            </a:r>
            <a:r>
              <a:rPr lang="ko-KR" altLang="en-US" sz="2800" dirty="0" smtClean="0"/>
              <a:t>로 처리하면 현재 상태가 출력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2852936"/>
            <a:ext cx="5991225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97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Distributions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5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Binomial : </a:t>
            </a:r>
            <a:r>
              <a:rPr lang="ko-KR" altLang="en-US" dirty="0" smtClean="0"/>
              <a:t>이항분포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</a:t>
            </a:r>
            <a:r>
              <a:rPr lang="ko-KR" altLang="en-US" sz="2800" dirty="0"/>
              <a:t>은 </a:t>
            </a:r>
            <a:r>
              <a:rPr lang="en-US" altLang="ko-KR" sz="2800" dirty="0" smtClean="0"/>
              <a:t>trial , p</a:t>
            </a:r>
            <a:r>
              <a:rPr lang="ko-KR" altLang="en-US" sz="2800" dirty="0"/>
              <a:t>는 구간 </a:t>
            </a:r>
            <a:r>
              <a:rPr lang="en-US" altLang="ko-KR" sz="2800" dirty="0"/>
              <a:t>[0,1]</a:t>
            </a:r>
            <a:r>
              <a:rPr lang="ko-KR" altLang="en-US" sz="2800" dirty="0"/>
              <a:t>에 성공 </a:t>
            </a:r>
            <a:r>
              <a:rPr lang="en-US" altLang="ko-KR" sz="2800" dirty="0"/>
              <a:t>P</a:t>
            </a:r>
            <a:r>
              <a:rPr lang="ko-KR" altLang="en-US" sz="2800" dirty="0"/>
              <a:t>는 확률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이항 </a:t>
            </a:r>
            <a:r>
              <a:rPr lang="ko-KR" altLang="en-US" sz="2800" dirty="0"/>
              <a:t>분포에서 작성한 </a:t>
            </a:r>
            <a:r>
              <a:rPr lang="ko-KR" altLang="en-US" sz="2800" dirty="0" smtClean="0"/>
              <a:t>것임</a:t>
            </a:r>
            <a:endParaRPr lang="en-US" altLang="ko-KR" sz="28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66" y="2996952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005064"/>
            <a:ext cx="59340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97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Uniform </a:t>
            </a:r>
            <a:endParaRPr lang="en-US" altLang="ko-KR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[</a:t>
            </a:r>
            <a:r>
              <a:rPr lang="en-US" altLang="ko-KR" sz="2800" dirty="0"/>
              <a:t>low, </a:t>
            </a:r>
            <a:r>
              <a:rPr lang="en-US" altLang="ko-KR" sz="2800" dirty="0" smtClean="0"/>
              <a:t>high)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low</a:t>
            </a:r>
            <a:r>
              <a:rPr lang="ko-KR" altLang="en-US" sz="2800" dirty="0" smtClean="0"/>
              <a:t>를 포함하지만 </a:t>
            </a:r>
            <a:r>
              <a:rPr lang="en-US" altLang="ko-KR" sz="2800" dirty="0" smtClean="0"/>
              <a:t>high</a:t>
            </a:r>
            <a:r>
              <a:rPr lang="ko-KR" altLang="en-US" sz="2800" dirty="0" smtClean="0"/>
              <a:t>를 포함하지 않는 정규분로를 표시</a:t>
            </a:r>
            <a:endParaRPr lang="en-US" altLang="ko-KR" sz="2800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708920"/>
            <a:ext cx="5553075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05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standard_normal</a:t>
            </a:r>
            <a:r>
              <a:rPr lang="en-US" altLang="ko-KR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/>
              <a:t> </a:t>
            </a:r>
            <a:r>
              <a:rPr lang="en-US" altLang="ko-KR" sz="2800" smtClean="0"/>
              <a:t>a </a:t>
            </a:r>
            <a:r>
              <a:rPr lang="en-US" altLang="ko-KR" sz="2800" dirty="0"/>
              <a:t>standard Normal distribution (mean=0, </a:t>
            </a:r>
            <a:r>
              <a:rPr lang="en-US" altLang="ko-KR" sz="2800" dirty="0" err="1"/>
              <a:t>stdev</a:t>
            </a:r>
            <a:r>
              <a:rPr lang="en-US" altLang="ko-KR" sz="2800" dirty="0"/>
              <a:t>=1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표시</a:t>
            </a:r>
            <a:endParaRPr lang="en-US" altLang="ko-KR" sz="28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76" y="2708920"/>
            <a:ext cx="5600700" cy="39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29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Distributions 1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483966"/>
              </p:ext>
            </p:extLst>
          </p:nvPr>
        </p:nvGraphicFramePr>
        <p:xfrm>
          <a:off x="539552" y="1844824"/>
          <a:ext cx="8064896" cy="4104458"/>
        </p:xfrm>
        <a:graphic>
          <a:graphicData uri="http://schemas.openxmlformats.org/drawingml/2006/table">
            <a:tbl>
              <a:tblPr/>
              <a:tblGrid>
                <a:gridCol w="3914998"/>
                <a:gridCol w="4149898"/>
              </a:tblGrid>
              <a:tr h="27895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beta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(a, b[,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Beta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binomial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(n, p[,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binomial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chisquare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chi-square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dirichlet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(alpha[,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</a:t>
                      </a:r>
                      <a:r>
                        <a:rPr lang="en-US" sz="1200" dirty="0" err="1">
                          <a:effectLst/>
                        </a:rPr>
                        <a:t>Dirichlet</a:t>
                      </a:r>
                      <a:r>
                        <a:rPr lang="en-US" sz="1200" dirty="0">
                          <a:effectLst/>
                        </a:rPr>
                        <a:t>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exponential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([scale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an exponential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dfnum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dfden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an F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gamma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(shape[, scale,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Gamma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geometric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(p[,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geometric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4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gumbel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scale,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</a:t>
                      </a:r>
                      <a:r>
                        <a:rPr lang="en-US" sz="1200" dirty="0" err="1">
                          <a:effectLst/>
                        </a:rPr>
                        <a:t>Gumbel</a:t>
                      </a:r>
                      <a:r>
                        <a:rPr lang="en-US" sz="1200" dirty="0">
                          <a:effectLst/>
                        </a:rPr>
                        <a:t>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843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hypergeometric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ngood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nbad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nsample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Hypergeometric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3523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laplace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scale,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Laplace or double exponential distribution with specified location (or mean) and scale (decay).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4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4464496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섭씨와 화씨 온도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 (</a:t>
            </a:r>
            <a:r>
              <a:rPr lang="ko-KR" altLang="en-US" dirty="0" smtClean="0"/>
              <a:t>화씨</a:t>
            </a:r>
            <a:r>
              <a:rPr lang="en-US" altLang="ko-KR" dirty="0" smtClean="0"/>
              <a:t>) = c(</a:t>
            </a:r>
            <a:r>
              <a:rPr lang="ko-KR" altLang="en-US" dirty="0" smtClean="0"/>
              <a:t>섭씨</a:t>
            </a:r>
            <a:r>
              <a:rPr lang="en-US" altLang="ko-KR" dirty="0" smtClean="0"/>
              <a:t>) </a:t>
            </a:r>
            <a:r>
              <a:rPr lang="en-US" altLang="ko-KR" dirty="0"/>
              <a:t>* 9 / 5 + </a:t>
            </a:r>
            <a:r>
              <a:rPr lang="en-US" altLang="ko-KR" dirty="0" smtClean="0"/>
              <a:t>32 </a:t>
            </a:r>
            <a:r>
              <a:rPr lang="ko-KR" altLang="en-US" dirty="0"/>
              <a:t> </a:t>
            </a:r>
            <a:r>
              <a:rPr lang="ko-KR" altLang="en-US" dirty="0" smtClean="0"/>
              <a:t>이 공식을 기준으로 연속적인 배열을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문 없이 계산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899592" y="3885148"/>
            <a:ext cx="2304256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68144" y="402670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특징은 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원소 만큼 자동으로 순환 계산해서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반환함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>
            <a:off x="3203848" y="4137176"/>
            <a:ext cx="2664296" cy="489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8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Distributions 2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889752"/>
              </p:ext>
            </p:extLst>
          </p:nvPr>
        </p:nvGraphicFramePr>
        <p:xfrm>
          <a:off x="539552" y="2132856"/>
          <a:ext cx="8064896" cy="3888432"/>
        </p:xfrm>
        <a:graphic>
          <a:graphicData uri="http://schemas.openxmlformats.org/drawingml/2006/table">
            <a:tbl>
              <a:tblPr/>
              <a:tblGrid>
                <a:gridCol w="3914998"/>
                <a:gridCol w="4149898"/>
              </a:tblGrid>
              <a:tr h="221422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logistic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scale,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logistic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9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lognormal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([mean, sigma,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log-normal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9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logseries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(p[,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logarithmic series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9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multinomial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(n,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pvals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multinomial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106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multivariate_normal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(mean,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cov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random samples from a multivariate normal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9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negative_binomial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(n, p[, size])</a:t>
                      </a:r>
                    </a:p>
                  </a:txBody>
                  <a:tcPr marL="37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negative binomial distribution.</a:t>
                      </a:r>
                    </a:p>
                  </a:txBody>
                  <a:tcPr marL="72000" marR="5920" marT="740" marB="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1034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noncentral_chisquare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nonc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</a:t>
                      </a:r>
                      <a:r>
                        <a:rPr lang="en-US" sz="1200" dirty="0" err="1">
                          <a:effectLst/>
                        </a:rPr>
                        <a:t>noncentral</a:t>
                      </a:r>
                      <a:r>
                        <a:rPr lang="en-US" sz="1200" dirty="0">
                          <a:effectLst/>
                        </a:rPr>
                        <a:t> chi-square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9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noncentral_f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dfnum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dfden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nonc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</a:t>
                      </a:r>
                      <a:r>
                        <a:rPr lang="en-US" sz="1200" dirty="0" err="1">
                          <a:effectLst/>
                        </a:rPr>
                        <a:t>noncentral</a:t>
                      </a:r>
                      <a:r>
                        <a:rPr lang="en-US" sz="1200" dirty="0">
                          <a:effectLst/>
                        </a:rPr>
                        <a:t> F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1034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normal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 scale,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random samples from a normal (Gaussian)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9698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pareto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Pareto II or Lomax distribution with specified shape.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9698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poisson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([lam,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Poisson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08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Distributions 3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026630"/>
              </p:ext>
            </p:extLst>
          </p:nvPr>
        </p:nvGraphicFramePr>
        <p:xfrm>
          <a:off x="395536" y="2060848"/>
          <a:ext cx="8424936" cy="4176467"/>
        </p:xfrm>
        <a:graphic>
          <a:graphicData uri="http://schemas.openxmlformats.org/drawingml/2006/table">
            <a:tbl>
              <a:tblPr/>
              <a:tblGrid>
                <a:gridCol w="3389342"/>
                <a:gridCol w="5035594"/>
              </a:tblGrid>
              <a:tr h="520769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Draws samples in [0, 1] from a power distribution with positive exponent a - 1.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rayleigh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([scale,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Rayleigh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standard_cauchy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standard Cauchy distribution with mode = 0.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standard_exponential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standard exponential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standard_gamma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(shape[,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standard Gamma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769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standard_normal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standard Normal distribution (mean=0, </a:t>
                      </a:r>
                      <a:r>
                        <a:rPr lang="en-US" sz="1200" dirty="0" err="1">
                          <a:effectLst/>
                        </a:rPr>
                        <a:t>stdev</a:t>
                      </a:r>
                      <a:r>
                        <a:rPr lang="en-US" sz="1200" dirty="0">
                          <a:effectLst/>
                        </a:rPr>
                        <a:t>=1).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769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standard_t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standard Student’s t distribution with </a:t>
                      </a:r>
                      <a:r>
                        <a:rPr lang="en-US" sz="1200" i="1" dirty="0" err="1">
                          <a:effectLst/>
                        </a:rPr>
                        <a:t>df</a:t>
                      </a:r>
                      <a:r>
                        <a:rPr lang="en-US" sz="1200" dirty="0">
                          <a:effectLst/>
                        </a:rPr>
                        <a:t> degrees of freedom.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triangular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(left, mode, right[,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the triangular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uniform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([low, high,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uniform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vonmises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(mu, kappa[,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von Mises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wald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(mean, scale[,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Wald, or inverse Gaussian,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weibull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Weibull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41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zipf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(a[, size])</a:t>
                      </a:r>
                    </a:p>
                  </a:txBody>
                  <a:tcPr marL="3635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Draw samples from a </a:t>
                      </a:r>
                      <a:r>
                        <a:rPr lang="en-US" sz="1200" dirty="0" err="1">
                          <a:effectLst/>
                        </a:rPr>
                        <a:t>Zipf</a:t>
                      </a:r>
                      <a:r>
                        <a:rPr lang="en-US" sz="1200" dirty="0">
                          <a:effectLst/>
                        </a:rPr>
                        <a:t> distribution.</a:t>
                      </a:r>
                    </a:p>
                  </a:txBody>
                  <a:tcPr marL="72000" marR="5816" marT="727" marB="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2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 smtClean="0"/>
              <a:t>2. </a:t>
            </a:r>
            <a:r>
              <a:rPr lang="en-US" altLang="ko-KR" sz="9600" dirty="0" err="1" smtClean="0"/>
              <a:t>Numpy</a:t>
            </a:r>
            <a:r>
              <a:rPr lang="en-US" altLang="ko-KR" sz="9600" dirty="0" smtClean="0"/>
              <a:t>  </a:t>
            </a:r>
            <a:r>
              <a:rPr lang="ko-KR" altLang="en-US" sz="9600" dirty="0" smtClean="0"/>
              <a:t>함수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5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hypot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hypot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sqrt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함수를 </a:t>
            </a:r>
            <a:r>
              <a:rPr lang="en-US" altLang="ko-KR" sz="2800" dirty="0" err="1" smtClean="0"/>
              <a:t>ndarray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모듈도 처리할 수 있는 함수</a:t>
            </a:r>
            <a:endParaRPr lang="en-US" altLang="ko-KR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284984"/>
            <a:ext cx="35242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8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f</a:t>
            </a:r>
            <a:r>
              <a:rPr lang="en-US" altLang="ko-KR" dirty="0" smtClean="0"/>
              <a:t>atten/ravel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94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Flatten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5695950" cy="312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39952" y="407707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‘F’: </a:t>
            </a:r>
            <a:r>
              <a:rPr lang="en-US" altLang="ko-KR" dirty="0" err="1" smtClean="0"/>
              <a:t>fortran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타입은 칼럼 순으로 </a:t>
            </a:r>
            <a:r>
              <a:rPr lang="en-US" altLang="ko-KR" dirty="0" smtClean="0"/>
              <a:t>flat </a:t>
            </a:r>
            <a:r>
              <a:rPr lang="ko-KR" altLang="en-US" dirty="0" smtClean="0"/>
              <a:t>처리함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4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612068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ravel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995936" y="3861048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‘F’: </a:t>
            </a:r>
            <a:r>
              <a:rPr lang="en-US" altLang="ko-KR" dirty="0" err="1" smtClean="0"/>
              <a:t>fortran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타입은 칼럼 순으로 </a:t>
            </a:r>
            <a:r>
              <a:rPr lang="en-US" altLang="ko-KR" dirty="0" smtClean="0"/>
              <a:t>flat </a:t>
            </a:r>
            <a:r>
              <a:rPr lang="ko-KR" altLang="en-US" dirty="0" smtClean="0"/>
              <a:t>처리함</a:t>
            </a:r>
            <a:endParaRPr lang="en-US" altLang="ko-KR" dirty="0" smtClean="0"/>
          </a:p>
          <a:p>
            <a:r>
              <a:rPr lang="en-US" altLang="ko-KR" dirty="0" smtClean="0"/>
              <a:t>‘K’: </a:t>
            </a:r>
            <a:r>
              <a:rPr lang="ko-KR" altLang="en-US" dirty="0" smtClean="0"/>
              <a:t>메모리에 있는 그대로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4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reshape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5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reshape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eshape</a:t>
            </a:r>
            <a:r>
              <a:rPr lang="en-US" altLang="ko-KR" dirty="0"/>
              <a:t>(a, </a:t>
            </a:r>
            <a:r>
              <a:rPr lang="en-US" altLang="ko-KR" dirty="0" err="1"/>
              <a:t>newshape</a:t>
            </a:r>
            <a:r>
              <a:rPr lang="en-US" altLang="ko-KR" dirty="0"/>
              <a:t>, order='C</a:t>
            </a:r>
            <a:r>
              <a:rPr lang="en-US" altLang="ko-KR" dirty="0" smtClean="0"/>
              <a:t>')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array-like, </a:t>
            </a:r>
            <a:r>
              <a:rPr lang="en-US" altLang="ko-KR" dirty="0" err="1" smtClean="0"/>
              <a:t>newshape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tuple, 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order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'C</a:t>
            </a:r>
            <a:r>
              <a:rPr lang="en-US" altLang="ko-KR" dirty="0"/>
              <a:t>', 'F', </a:t>
            </a:r>
            <a:r>
              <a:rPr lang="en-US" altLang="ko-KR" dirty="0" smtClean="0"/>
              <a:t>'A‘</a:t>
            </a:r>
            <a:r>
              <a:rPr lang="ko-KR" altLang="en-US" dirty="0" smtClean="0"/>
              <a:t>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389499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5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 원소 접근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9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altLang="ko-KR" dirty="0"/>
              <a:t>concatenate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2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374441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n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80928"/>
            <a:ext cx="3384376" cy="366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6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altLang="ko-KR" dirty="0" smtClean="0"/>
              <a:t>newaxis</a:t>
            </a:r>
            <a:endParaRPr lang="fr-FR" altLang="ko-KR" dirty="0"/>
          </a:p>
        </p:txBody>
      </p:sp>
    </p:spTree>
    <p:extLst>
      <p:ext uri="{BB962C8B-B14F-4D97-AF65-F5344CB8AC3E}">
        <p14:creationId xmlns:p14="http://schemas.microsoft.com/office/powerpoint/2010/main" val="28307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smtClean="0"/>
              <a:t>np.newaxis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fr-FR" altLang="ko-KR" dirty="0" smtClean="0"/>
              <a:t>np.newaxis </a:t>
            </a:r>
            <a:r>
              <a:rPr lang="ko-KR" altLang="en-US" dirty="0" smtClean="0"/>
              <a:t>변수는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처리와 같이 사용해서 축을 바꿈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배열은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배열로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 배열은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배열로 변환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456384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4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24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 </a:t>
            </a:r>
            <a:r>
              <a:rPr lang="ko-KR" altLang="en-US" dirty="0" smtClean="0"/>
              <a:t>배열에 대한 </a:t>
            </a:r>
            <a:r>
              <a:rPr lang="en-US" altLang="ko-KR" dirty="0" smtClean="0"/>
              <a:t>Reps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축에 따른 반복을 표시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numpy.tile</a:t>
            </a:r>
            <a:r>
              <a:rPr lang="en-US" altLang="ko-KR" dirty="0"/>
              <a:t>(A, reps)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134074" y="2924944"/>
            <a:ext cx="394198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x </a:t>
            </a:r>
            <a:r>
              <a:rPr lang="en-US" altLang="ko-KR" dirty="0"/>
              <a:t>= </a:t>
            </a:r>
            <a:r>
              <a:rPr lang="en-US" altLang="ko-KR" dirty="0" err="1"/>
              <a:t>np.array</a:t>
            </a:r>
            <a:r>
              <a:rPr lang="en-US" altLang="ko-KR" dirty="0"/>
              <a:t>([ [1, 2], [3, 4]]) </a:t>
            </a:r>
            <a:endParaRPr lang="en-US" altLang="ko-KR" dirty="0" smtClean="0"/>
          </a:p>
          <a:p>
            <a:r>
              <a:rPr lang="en-US" altLang="ko-KR" dirty="0" err="1" smtClean="0"/>
              <a:t>np.tile</a:t>
            </a:r>
            <a:r>
              <a:rPr lang="en-US" altLang="ko-KR" dirty="0" smtClean="0"/>
              <a:t>(x</a:t>
            </a:r>
            <a:r>
              <a:rPr lang="en-US" altLang="ko-KR" dirty="0"/>
              <a:t>, (3,4))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013175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스칼라 값은 배수만큼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벡터값</a:t>
            </a:r>
            <a:r>
              <a:rPr lang="ko-KR" altLang="en-US" dirty="0" smtClean="0"/>
              <a:t> 일 경우 행과 열에 따라 추가</a:t>
            </a:r>
            <a:endParaRPr lang="ko-KR" altLang="en-US" dirty="0"/>
          </a:p>
        </p:txBody>
      </p:sp>
      <p:pic>
        <p:nvPicPr>
          <p:cNvPr id="20482" name="Picture 2" descr="Illustrating the way of working of the tile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64904"/>
            <a:ext cx="28860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5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Tile </a:t>
            </a:r>
            <a:r>
              <a:rPr lang="ko-KR" altLang="en-US" dirty="0" smtClean="0"/>
              <a:t>함수를 이용해서 </a:t>
            </a:r>
            <a:r>
              <a:rPr lang="en-US" altLang="ko-KR" dirty="0" err="1" smtClean="0"/>
              <a:t>array_like</a:t>
            </a:r>
            <a:r>
              <a:rPr lang="ko-KR" altLang="en-US" dirty="0" smtClean="0"/>
              <a:t>를 모형에 따라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Array_like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3384376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stack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9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row_stack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단위로 통합하고 </a:t>
            </a:r>
            <a:r>
              <a:rPr lang="en-US" altLang="ko-KR" dirty="0" err="1" smtClean="0"/>
              <a:t>column_stack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통합</a:t>
            </a:r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038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2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>1</a:t>
            </a:r>
            <a:r>
              <a:rPr lang="en-US" altLang="ko-KR" sz="4000" dirty="0"/>
              <a:t>. </a:t>
            </a:r>
            <a:r>
              <a:rPr lang="en-US" altLang="ko-KR" sz="4000" dirty="0" err="1" smtClean="0"/>
              <a:t>Numpy</a:t>
            </a:r>
            <a:r>
              <a:rPr lang="en-US" altLang="ko-KR" sz="4000" dirty="0" smtClean="0"/>
              <a:t>  </a:t>
            </a:r>
            <a:r>
              <a:rPr lang="ko-KR" altLang="en-US" sz="4000" dirty="0" smtClean="0"/>
              <a:t>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/>
              <a:t>2. </a:t>
            </a:r>
            <a:r>
              <a:rPr lang="en-US" altLang="ko-KR" sz="4000" dirty="0" err="1"/>
              <a:t>Numpy</a:t>
            </a:r>
            <a:r>
              <a:rPr lang="en-US" altLang="ko-KR" sz="4000" dirty="0"/>
              <a:t>  </a:t>
            </a:r>
            <a:r>
              <a:rPr lang="ko-KR" altLang="en-US" sz="4000" dirty="0" smtClean="0"/>
              <a:t>함수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3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선형대수 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4. </a:t>
            </a:r>
            <a:r>
              <a:rPr lang="ko-KR" altLang="en-US" sz="4000" dirty="0" smtClean="0"/>
              <a:t>삼각함수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5. </a:t>
            </a:r>
            <a:r>
              <a:rPr lang="ko-KR" altLang="en-US" sz="4000" dirty="0" smtClean="0"/>
              <a:t>지수</a:t>
            </a:r>
            <a:r>
              <a:rPr lang="en-US" altLang="ko-KR" sz="4000" dirty="0" smtClean="0"/>
              <a:t>/</a:t>
            </a:r>
            <a:r>
              <a:rPr lang="ko-KR" altLang="en-US" sz="4000" dirty="0" smtClean="0"/>
              <a:t>로그</a:t>
            </a:r>
            <a:r>
              <a:rPr lang="en-US" altLang="ko-KR" sz="4000" dirty="0" smtClean="0"/>
              <a:t>/</a:t>
            </a:r>
            <a:r>
              <a:rPr lang="ko-KR" altLang="en-US" sz="4000" dirty="0" smtClean="0"/>
              <a:t>수열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 </a:t>
            </a: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타입에서는 </a:t>
            </a:r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에  논리연산 등 다양한 처리를 허용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57816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1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Column_stack</a:t>
            </a:r>
            <a:r>
              <a:rPr lang="ko-KR" altLang="en-US" dirty="0"/>
              <a:t>은 행은 그대로이고 열이 추가</a:t>
            </a:r>
          </a:p>
          <a:p>
            <a:pPr marL="457200" lvl="1" indent="0" fontAlgn="base">
              <a:buNone/>
            </a:pPr>
            <a:r>
              <a:rPr lang="en-US" altLang="ko-KR" dirty="0" err="1"/>
              <a:t>Row_stack</a:t>
            </a:r>
            <a:r>
              <a:rPr lang="ko-KR" altLang="en-US" dirty="0"/>
              <a:t>은 열은 그대로이고 행의 추가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23" y="3447053"/>
            <a:ext cx="32861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4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count_nonzero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Nonzero </a:t>
            </a:r>
            <a:r>
              <a:rPr lang="ko-KR" altLang="en-US" dirty="0" smtClean="0"/>
              <a:t>확인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count_nonzero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갯수확인</a:t>
            </a:r>
            <a:r>
              <a:rPr lang="ko-KR" altLang="en-US" dirty="0" smtClean="0"/>
              <a:t> 및 </a:t>
            </a:r>
            <a:r>
              <a:rPr lang="en-US" altLang="ko-KR" dirty="0" err="1" smtClean="0"/>
              <a:t>flatnonzeor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인덱스를 식별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55245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2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 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Axis</a:t>
            </a:r>
            <a:r>
              <a:rPr lang="ko-KR" altLang="en-US" dirty="0" smtClean="0"/>
              <a:t>에 대한 인자가 없을 경우 전체를 합산하고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이면 칼럼 합을 구하고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행에 대한 합을 계산 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56992"/>
            <a:ext cx="3816424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1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cumsum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39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cumsum</a:t>
            </a:r>
            <a:r>
              <a:rPr lang="en-US" altLang="ko-KR" dirty="0" smtClean="0"/>
              <a:t> 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모형을 유지하면 행과 열로 누적된 값을 계산하는 함수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24944"/>
            <a:ext cx="4032448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9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cumsum</a:t>
            </a:r>
            <a:r>
              <a:rPr lang="en-US" altLang="ko-KR" dirty="0" smtClean="0"/>
              <a:t> 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누적처리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Weights </a:t>
            </a:r>
            <a:r>
              <a:rPr lang="ko-KR" altLang="en-US" dirty="0" smtClean="0"/>
              <a:t>리스트를 받고 </a:t>
            </a:r>
            <a:r>
              <a:rPr lang="ko-KR" altLang="en-US" dirty="0" err="1" smtClean="0"/>
              <a:t>누적값을</a:t>
            </a:r>
            <a:r>
              <a:rPr lang="ko-KR" altLang="en-US" dirty="0" smtClean="0"/>
              <a:t> 산출하여 새로운 리스트 </a:t>
            </a:r>
            <a:r>
              <a:rPr lang="en-US" altLang="ko-KR" dirty="0" err="1" smtClean="0"/>
              <a:t>cum_weights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계산시 오차는 발생함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63077"/>
            <a:ext cx="42386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/>
              <a:t>3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선형대수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class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83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setitem</a:t>
            </a:r>
            <a:r>
              <a:rPr lang="en-US" altLang="ko-KR" dirty="0" smtClean="0"/>
              <a:t>__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처리시 기존 리스트의 방식보다 더 다양한 처리를 위해 </a:t>
            </a:r>
            <a:r>
              <a:rPr lang="en-US" altLang="ko-KR" dirty="0" smtClean="0"/>
              <a:t>__</a:t>
            </a:r>
            <a:r>
              <a:rPr lang="en-US" altLang="ko-KR" dirty="0" err="1"/>
              <a:t>s</a:t>
            </a:r>
            <a:r>
              <a:rPr lang="en-US" altLang="ko-KR" dirty="0" err="1" smtClean="0"/>
              <a:t>etitem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 </a:t>
            </a:r>
            <a:r>
              <a:rPr lang="ko-KR" altLang="en-US" dirty="0" smtClean="0"/>
              <a:t>함  </a:t>
            </a:r>
            <a:endParaRPr lang="en-US" altLang="ko-K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2924944"/>
            <a:ext cx="5534025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8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6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 배열을 생성하지만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MATLAB </a:t>
            </a:r>
            <a:r>
              <a:rPr lang="ko-KR" altLang="en-US" dirty="0" smtClean="0"/>
              <a:t>기능을 지원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64662"/>
              </p:ext>
            </p:extLst>
          </p:nvPr>
        </p:nvGraphicFramePr>
        <p:xfrm>
          <a:off x="899592" y="3068960"/>
          <a:ext cx="7416825" cy="294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ndarray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다차원 가능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 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* </a:t>
                      </a:r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numpy.multiply</a:t>
                      </a: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numpy.dot() 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37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구분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구분 생성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176464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40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연산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dot/* </a:t>
            </a:r>
            <a:r>
              <a:rPr lang="ko-KR" altLang="en-US" dirty="0" smtClean="0"/>
              <a:t>처리가 동일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*/multiply</a:t>
            </a:r>
            <a:r>
              <a:rPr lang="ko-KR" altLang="en-US" dirty="0" smtClean="0"/>
              <a:t>가 동일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176464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52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벡터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4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266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974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스칼라는 </a:t>
            </a:r>
            <a:r>
              <a:rPr lang="en-US" altLang="ko-KR" dirty="0" smtClean="0"/>
              <a:t>number, vector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list(row or column), matrix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array( rows, columns)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그리고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Matrix</a:t>
            </a:r>
            <a:endParaRPr lang="ko-KR" altLang="en-US" dirty="0"/>
          </a:p>
        </p:txBody>
      </p:sp>
      <p:pic>
        <p:nvPicPr>
          <p:cNvPr id="30722" name="Picture 2" descr="https://www.mathsisfun.com/algebra/images/scalar-vector-matri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8"/>
            <a:ext cx="63367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err="1" smtClean="0"/>
              <a:t>vertor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/>
              <a:t>는 벡터 </a:t>
            </a:r>
            <a:r>
              <a:rPr lang="en-US" altLang="ko-KR" dirty="0"/>
              <a:t>1xN, Nx1, </a:t>
            </a:r>
            <a:r>
              <a:rPr lang="ko-KR" altLang="en-US" dirty="0"/>
              <a:t>그리고 </a:t>
            </a:r>
            <a:r>
              <a:rPr lang="en-US" altLang="ko-KR" dirty="0"/>
              <a:t>N</a:t>
            </a:r>
            <a:r>
              <a:rPr lang="ko-KR" altLang="en-US" dirty="0"/>
              <a:t>크기의 </a:t>
            </a:r>
            <a:r>
              <a:rPr lang="en-US" altLang="ko-KR" dirty="0"/>
              <a:t>1</a:t>
            </a:r>
            <a:r>
              <a:rPr lang="ko-KR" altLang="en-US" dirty="0"/>
              <a:t>차원 배열이 모두 각각 </a:t>
            </a:r>
            <a:r>
              <a:rPr lang="ko-KR" altLang="en-US" dirty="0" smtClean="0"/>
              <a:t>다르며</a:t>
            </a:r>
            <a:r>
              <a:rPr lang="en-US" altLang="ko-KR" dirty="0" smtClean="0"/>
              <a:t>, </a:t>
            </a:r>
            <a:r>
              <a:rPr lang="ko-KR" altLang="en-US" dirty="0"/>
              <a:t>벡터는 그 자체로 특정 좌표를 나타내기도 하지만 방향을 나타냄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862347"/>
              </p:ext>
            </p:extLst>
          </p:nvPr>
        </p:nvGraphicFramePr>
        <p:xfrm>
          <a:off x="755576" y="3429000"/>
          <a:ext cx="7416825" cy="235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scalar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변위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속도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방향성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단순 값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열 구분 없음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행벡터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열벡터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 smtClean="0"/>
              <a:t>행렬 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스칼라</a:t>
            </a:r>
            <a:r>
              <a:rPr lang="en-US" altLang="ko-KR" sz="2800" dirty="0"/>
              <a:t>/</a:t>
            </a:r>
            <a:r>
              <a:rPr lang="ko-KR" altLang="en-US" sz="2800" dirty="0"/>
              <a:t>벡터</a:t>
            </a:r>
            <a:r>
              <a:rPr lang="en-US" altLang="ko-KR" sz="2800" dirty="0"/>
              <a:t>/</a:t>
            </a:r>
            <a:r>
              <a:rPr lang="ko-KR" altLang="en-US" sz="2800" dirty="0"/>
              <a:t>행렬</a:t>
            </a:r>
            <a:endParaRPr lang="en-US" altLang="ko-KR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15" y="3269709"/>
            <a:ext cx="3571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88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크기</a:t>
            </a:r>
            <a:r>
              <a:rPr lang="en-US" altLang="ko-KR" dirty="0" smtClean="0"/>
              <a:t>(magnitude)</a:t>
            </a:r>
            <a:r>
              <a:rPr lang="ko-KR" altLang="en-US" dirty="0" smtClean="0"/>
              <a:t>와 방향</a:t>
            </a:r>
            <a:r>
              <a:rPr lang="en-US" altLang="ko-KR" dirty="0" smtClean="0"/>
              <a:t>(direction)</a:t>
            </a:r>
            <a:r>
              <a:rPr lang="ko-KR" altLang="en-US" dirty="0" smtClean="0"/>
              <a:t>을 표시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563888" y="37890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벡터는 </a:t>
            </a:r>
            <a:r>
              <a:rPr lang="en-US" altLang="ko-KR" dirty="0"/>
              <a:t>tail</a:t>
            </a:r>
            <a:r>
              <a:rPr lang="ko-KR" altLang="en-US" dirty="0"/>
              <a:t>부터 </a:t>
            </a:r>
            <a:r>
              <a:rPr lang="en-US" altLang="ko-KR" dirty="0"/>
              <a:t>head</a:t>
            </a:r>
            <a:r>
              <a:rPr lang="ko-KR" altLang="en-US" dirty="0"/>
              <a:t>까지의 유향선분으로 표시 </a:t>
            </a:r>
          </a:p>
        </p:txBody>
      </p:sp>
      <p:pic>
        <p:nvPicPr>
          <p:cNvPr id="19464" name="Picture 8" descr="https://www.mathsisfun.com/algebra/images/vector-not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84" y="3789040"/>
            <a:ext cx="1804055" cy="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처리 속도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3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크기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54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크기는 </a:t>
            </a:r>
            <a:r>
              <a:rPr lang="en-US" altLang="ko-KR" dirty="0"/>
              <a:t>||v|| =  </a:t>
            </a:r>
            <a:r>
              <a:rPr lang="en-US" altLang="ko-KR" dirty="0" err="1"/>
              <a:t>sqrt</a:t>
            </a:r>
            <a:r>
              <a:rPr lang="en-US" altLang="ko-KR" dirty="0"/>
              <a:t>(v0^2 + v1^2 + v2^2... + vn^2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pic>
        <p:nvPicPr>
          <p:cNvPr id="19458" name="Picture 2" descr="https://www.mathsisfun.com/algebra/images/vector-mag-di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14768"/>
            <a:ext cx="25336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9992" y="5157192"/>
            <a:ext cx="417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/>
              <a:t> </a:t>
            </a:r>
            <a:r>
              <a:rPr lang="en-US" altLang="ko-KR" b="1" dirty="0"/>
              <a:t>b</a:t>
            </a:r>
            <a:r>
              <a:rPr lang="en-US" altLang="ko-KR" dirty="0"/>
              <a:t> = (6,8) </a:t>
            </a:r>
            <a:r>
              <a:rPr lang="ko-KR" altLang="en-US" dirty="0" smtClean="0"/>
              <a:t>의 크기</a:t>
            </a:r>
            <a:endParaRPr lang="en-US" altLang="ko-KR" dirty="0"/>
          </a:p>
          <a:p>
            <a:r>
              <a:rPr lang="en-US" altLang="ko-KR" dirty="0"/>
              <a:t>|</a:t>
            </a:r>
            <a:r>
              <a:rPr lang="en-US" altLang="ko-KR" b="1" dirty="0"/>
              <a:t>b</a:t>
            </a:r>
            <a:r>
              <a:rPr lang="en-US" altLang="ko-KR" dirty="0"/>
              <a:t>| = √( 6</a:t>
            </a:r>
            <a:r>
              <a:rPr lang="en-US" altLang="ko-KR" baseline="30000" dirty="0"/>
              <a:t>2</a:t>
            </a:r>
            <a:r>
              <a:rPr lang="en-US" altLang="ko-KR" dirty="0"/>
              <a:t> + 8</a:t>
            </a:r>
            <a:r>
              <a:rPr lang="en-US" altLang="ko-KR" baseline="30000" dirty="0"/>
              <a:t>2 </a:t>
            </a:r>
            <a:r>
              <a:rPr lang="en-US" altLang="ko-KR" dirty="0"/>
              <a:t>) = √( 36+64</a:t>
            </a:r>
            <a:r>
              <a:rPr lang="en-US" altLang="ko-KR" baseline="30000" dirty="0"/>
              <a:t> </a:t>
            </a:r>
            <a:r>
              <a:rPr lang="en-US" altLang="ko-KR" dirty="0"/>
              <a:t>) = √100 = 10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8686"/>
            <a:ext cx="331236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8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480"/>
            <a:ext cx="41529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6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단위벡터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88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단위벡터</a:t>
            </a:r>
            <a:r>
              <a:rPr lang="en-US" altLang="ko-KR" dirty="0" smtClean="0"/>
              <a:t>(unit vector)</a:t>
            </a:r>
            <a:r>
              <a:rPr lang="ko-KR" altLang="en-US" dirty="0" smtClean="0"/>
              <a:t>는 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pic>
        <p:nvPicPr>
          <p:cNvPr id="31746" name="Picture 2" descr="https://www.mathsisfun.com/algebra/images/vector-un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60366"/>
            <a:ext cx="19716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https://www.mathsisfun.com/algebra/images/vector-unit-h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0" y="3980751"/>
            <a:ext cx="904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7089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40770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표기법은 문자에 모자</a:t>
            </a:r>
            <a:r>
              <a:rPr lang="en-US" altLang="ko-KR" dirty="0" smtClean="0"/>
              <a:t>(hat)</a:t>
            </a:r>
            <a:r>
              <a:rPr lang="ko-KR" altLang="en-US" dirty="0" smtClean="0"/>
              <a:t>을 사용해서 표시</a:t>
            </a:r>
            <a:endParaRPr lang="ko-KR" altLang="en-US" dirty="0"/>
          </a:p>
        </p:txBody>
      </p:sp>
      <p:pic>
        <p:nvPicPr>
          <p:cNvPr id="12" name="Picture 5" descr="https://www.mathsisfun.com/algebra/images/vector-unit-sca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85184"/>
            <a:ext cx="2098797" cy="13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7842" y="5517232"/>
            <a:ext cx="375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/>
            <a:r>
              <a:rPr lang="ko-KR" altLang="en-US" dirty="0"/>
              <a:t>모든 벡터는 단위벡터에 대해 </a:t>
            </a:r>
            <a:r>
              <a:rPr lang="en-US" altLang="ko-KR" dirty="0" err="1"/>
              <a:t>sclae</a:t>
            </a:r>
            <a:r>
              <a:rPr lang="en-US" altLang="ko-KR" dirty="0"/>
              <a:t> </a:t>
            </a:r>
            <a:r>
              <a:rPr lang="ko-KR" altLang="en-US" dirty="0"/>
              <a:t>배수 만큼의 크기를 가진 벡터</a:t>
            </a:r>
          </a:p>
        </p:txBody>
      </p:sp>
    </p:spTree>
    <p:extLst>
      <p:ext uri="{BB962C8B-B14F-4D97-AF65-F5344CB8AC3E}">
        <p14:creationId xmlns:p14="http://schemas.microsoft.com/office/powerpoint/2010/main" val="374144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  정규화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해당 벡터를 </a:t>
            </a:r>
            <a:r>
              <a:rPr lang="en-US" altLang="ko-KR" dirty="0" smtClean="0"/>
              <a:t>0 ~ 1</a:t>
            </a:r>
            <a:r>
              <a:rPr lang="ko-KR" altLang="en-US" dirty="0" smtClean="0"/>
              <a:t>의 값으로 정규화</a:t>
            </a:r>
            <a:endParaRPr lang="ko-KR" altLang="en-US" dirty="0"/>
          </a:p>
        </p:txBody>
      </p:sp>
      <p:pic>
        <p:nvPicPr>
          <p:cNvPr id="31751" name="Picture 7" descr="http://snipd.net/wp-content/uploads/2011/05/Normalize_v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6" y="3212976"/>
            <a:ext cx="23336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1939"/>
            <a:ext cx="479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2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산술연산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49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vector (8,13) and the vector (26,7) add up to the vector (34,20)</a:t>
            </a:r>
          </a:p>
          <a:p>
            <a:pPr marL="457200" lvl="1" indent="0" fontAlgn="base">
              <a:buNone/>
            </a:pPr>
            <a:r>
              <a:rPr lang="en-US" altLang="ko-KR" dirty="0"/>
              <a:t>Example: add the vectors a = (8,13) and b = (26,7)</a:t>
            </a:r>
          </a:p>
          <a:p>
            <a:pPr marL="457200" lvl="1" indent="0" fontAlgn="base">
              <a:buNone/>
            </a:pPr>
            <a:r>
              <a:rPr lang="en-US" altLang="ko-KR" dirty="0"/>
              <a:t>c = a + b</a:t>
            </a:r>
          </a:p>
          <a:p>
            <a:pPr marL="457200" lvl="1" indent="0" fontAlgn="base">
              <a:buNone/>
            </a:pPr>
            <a:r>
              <a:rPr lang="en-US" altLang="ko-KR" dirty="0"/>
              <a:t>c = (8,13) + (26,7) = (8+26,13+7) = (34,20)</a:t>
            </a:r>
          </a:p>
        </p:txBody>
      </p:sp>
      <p:pic>
        <p:nvPicPr>
          <p:cNvPr id="19460" name="Picture 4" descr="https://www.mathsisfun.com/algebra/images/vector-add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6856"/>
            <a:ext cx="46101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50559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52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0766" y="52083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425936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1140" y="48713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0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97878"/>
            <a:ext cx="3024336" cy="257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4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방향성을 반대로 이동한  실제 벡터를 처리</a:t>
            </a:r>
            <a:endParaRPr lang="ko-KR" altLang="en-US" dirty="0"/>
          </a:p>
        </p:txBody>
      </p:sp>
      <p:pic>
        <p:nvPicPr>
          <p:cNvPr id="20482" name="Picture 2" descr="https://www.mathsisfun.com/algebra/images/vector-subtr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73016"/>
            <a:ext cx="25146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23928" y="40770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Example: subtract </a:t>
            </a:r>
            <a:r>
              <a:rPr lang="en-US" altLang="ko-KR" b="1" dirty="0"/>
              <a:t>k</a:t>
            </a:r>
            <a:r>
              <a:rPr lang="en-US" altLang="ko-KR" dirty="0"/>
              <a:t> = (4,5) from </a:t>
            </a:r>
            <a:r>
              <a:rPr lang="en-US" altLang="ko-KR" b="1" dirty="0"/>
              <a:t>v</a:t>
            </a:r>
            <a:r>
              <a:rPr lang="en-US" altLang="ko-KR" dirty="0"/>
              <a:t> = (12,2)</a:t>
            </a:r>
          </a:p>
          <a:p>
            <a:r>
              <a:rPr lang="en-US" altLang="ko-KR" b="1" dirty="0"/>
              <a:t>a</a:t>
            </a:r>
            <a:r>
              <a:rPr lang="en-US" altLang="ko-KR" dirty="0"/>
              <a:t> = </a:t>
            </a:r>
            <a:r>
              <a:rPr lang="en-US" altLang="ko-KR" b="1" dirty="0"/>
              <a:t>v</a:t>
            </a:r>
            <a:r>
              <a:rPr lang="en-US" altLang="ko-KR" dirty="0"/>
              <a:t> + −</a:t>
            </a:r>
            <a:r>
              <a:rPr lang="en-US" altLang="ko-KR" b="1" dirty="0"/>
              <a:t>k</a:t>
            </a:r>
            <a:endParaRPr lang="en-US" altLang="ko-KR" dirty="0"/>
          </a:p>
          <a:p>
            <a:r>
              <a:rPr lang="en-US" altLang="ko-KR" b="1" dirty="0"/>
              <a:t>a</a:t>
            </a:r>
            <a:r>
              <a:rPr lang="en-US" altLang="ko-KR" dirty="0"/>
              <a:t> = (12,2) + −(4,5) = (12,2) + (−4,−5) = (12−4,2−5) = (8,−3)</a:t>
            </a:r>
          </a:p>
        </p:txBody>
      </p:sp>
    </p:spTree>
    <p:extLst>
      <p:ext uri="{BB962C8B-B14F-4D97-AF65-F5344CB8AC3E}">
        <p14:creationId xmlns:p14="http://schemas.microsoft.com/office/powerpoint/2010/main" val="34127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ist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 성능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6096" y="1916832"/>
            <a:ext cx="28083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numpy.ndarray</a:t>
            </a:r>
            <a:r>
              <a:rPr lang="ko-KR" altLang="en-US" sz="2800" dirty="0" smtClean="0"/>
              <a:t>로 계산시 </a:t>
            </a:r>
            <a:r>
              <a:rPr lang="en-US" altLang="ko-KR" sz="2800" dirty="0" smtClean="0"/>
              <a:t>python list </a:t>
            </a:r>
            <a:r>
              <a:rPr lang="ko-KR" altLang="en-US" sz="2800" dirty="0" smtClean="0"/>
              <a:t>타입에 비해 계산 속도가 빠름</a:t>
            </a:r>
            <a:endParaRPr lang="ko-KR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497205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 </a:t>
            </a:r>
            <a:r>
              <a:rPr lang="ko-KR" altLang="en-US" dirty="0" smtClean="0"/>
              <a:t>반대 방향으로 평행 </a:t>
            </a:r>
            <a:r>
              <a:rPr lang="ko-KR" altLang="en-US" dirty="0"/>
              <a:t>이동해 </a:t>
            </a:r>
            <a:r>
              <a:rPr lang="ko-KR" altLang="en-US" dirty="0" err="1"/>
              <a:t>평행사변형을</a:t>
            </a:r>
            <a:r>
              <a:rPr lang="ko-KR" altLang="en-US" dirty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164288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164288" y="4141325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7539558" y="4221088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243414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310343" y="4135582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6624432" y="4215345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72697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e</a:t>
            </a:r>
            <a:endParaRPr lang="ko-KR" alt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962971" y="43033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71455" y="437091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g</a:t>
            </a:r>
            <a:endParaRPr lang="ko-KR" altLang="en-US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480212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618684" y="4182893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921288" y="389014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14389"/>
            <a:ext cx="2952328" cy="25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3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스칼라곱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각 원소에 </a:t>
            </a:r>
            <a:r>
              <a:rPr lang="ko-KR" altLang="en-US" dirty="0" err="1" smtClean="0"/>
              <a:t>스칼라값만큼</a:t>
            </a:r>
            <a:r>
              <a:rPr lang="ko-KR" altLang="en-US" dirty="0" smtClean="0"/>
              <a:t> 곱하여 표시</a:t>
            </a:r>
            <a:endParaRPr lang="ko-KR" altLang="en-US" dirty="0"/>
          </a:p>
        </p:txBody>
      </p:sp>
      <p:pic>
        <p:nvPicPr>
          <p:cNvPr id="19462" name="Picture 6" descr="https://www.mathsisfun.com/algebra/images/vector-scal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48" y="4006645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1920" y="393305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m = [7,3]</a:t>
            </a:r>
          </a:p>
          <a:p>
            <a:endParaRPr lang="en-US" altLang="ko-KR" dirty="0"/>
          </a:p>
          <a:p>
            <a:r>
              <a:rPr lang="en-US" altLang="ko-KR" dirty="0" smtClean="0"/>
              <a:t>A = 3m= [21,9]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6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</a:t>
            </a:r>
            <a:r>
              <a:rPr lang="ko-KR" altLang="en-US" dirty="0" err="1"/>
              <a:t>라</a:t>
            </a:r>
            <a:r>
              <a:rPr lang="ko-KR" altLang="en-US" dirty="0" err="1" smtClean="0"/>
              <a:t>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 배수 만큼  벡터 내의 </a:t>
            </a:r>
            <a:r>
              <a:rPr lang="ko-KR" altLang="en-US" dirty="0" err="1" smtClean="0"/>
              <a:t>원소값이</a:t>
            </a:r>
            <a:r>
              <a:rPr lang="ko-KR" altLang="en-US" dirty="0" smtClean="0"/>
              <a:t> 커짐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156176" y="4443000"/>
            <a:ext cx="451521" cy="534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607697" y="3645024"/>
            <a:ext cx="700607" cy="79797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16216" y="4797152"/>
            <a:ext cx="28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237920" y="4057238"/>
            <a:ext cx="422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3d</a:t>
            </a:r>
            <a:endParaRPr lang="ko-KR" altLang="en-US" sz="1000" b="1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28612"/>
            <a:ext cx="3168352" cy="2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내적과 외적 비교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39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외적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72457"/>
              </p:ext>
            </p:extLst>
          </p:nvPr>
        </p:nvGraphicFramePr>
        <p:xfrm>
          <a:off x="971600" y="2420888"/>
          <a:ext cx="7344817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/>
                <a:gridCol w="2894722"/>
                <a:gridCol w="2894722"/>
              </a:tblGrid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외적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명칭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Inner product,</a:t>
                      </a:r>
                      <a:r>
                        <a:rPr lang="en-US" altLang="ko-KR" sz="1200" baseline="0" dirty="0" smtClean="0"/>
                        <a:t> dot product, scalar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Outer product, vector product, cross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.(Dot)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X(cross)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대상 벡터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n </a:t>
                      </a:r>
                      <a:r>
                        <a:rPr lang="ko-KR" altLang="en-US" sz="1200" baseline="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3 </a:t>
                      </a:r>
                      <a:r>
                        <a:rPr lang="ko-KR" altLang="en-US" sz="120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공식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1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1 +</a:t>
                      </a:r>
                      <a:r>
                        <a:rPr lang="en-US" altLang="ko-KR" sz="700" baseline="-2500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2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2 + …. +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n </a:t>
                      </a:r>
                      <a:r>
                        <a:rPr lang="en-US" altLang="ko-KR" sz="1200" dirty="0" err="1" smtClean="0"/>
                        <a:t>b</a:t>
                      </a:r>
                      <a:r>
                        <a:rPr lang="en-US" altLang="ko-KR" sz="700" dirty="0" err="1" smtClean="0"/>
                        <a:t>n</a:t>
                      </a:r>
                      <a:r>
                        <a:rPr lang="en-US" altLang="ko-KR" sz="700" dirty="0" smtClean="0"/>
                        <a:t>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(a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2,</a:t>
                      </a:r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3,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baseline="0" dirty="0" smtClean="0"/>
                        <a:t>b</a:t>
                      </a:r>
                      <a:r>
                        <a:rPr lang="en-US" altLang="ko-KR" sz="700" baseline="0" dirty="0" smtClean="0"/>
                        <a:t>1)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 cos </a:t>
                      </a:r>
                      <a:r>
                        <a:rPr lang="ko-KR" altLang="en-US" sz="1200" dirty="0" smtClean="0"/>
                        <a:t>각도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</a:t>
                      </a:r>
                      <a:r>
                        <a:rPr lang="en-US" altLang="ko-KR" sz="1200" baseline="0" dirty="0" smtClean="0"/>
                        <a:t> sin</a:t>
                      </a:r>
                      <a:r>
                        <a:rPr lang="ko-KR" altLang="en-US" sz="1200" baseline="0" dirty="0" smtClean="0"/>
                        <a:t>각도 </a:t>
                      </a:r>
                      <a:r>
                        <a:rPr lang="en-US" altLang="ko-KR" sz="1200" baseline="0" dirty="0" smtClean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scalar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vector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6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스칼라</a:t>
            </a:r>
            <a:r>
              <a:rPr lang="ko-KR" altLang="en-US" dirty="0" err="1"/>
              <a:t>곱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72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산식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내적</a:t>
            </a:r>
            <a:r>
              <a:rPr lang="en-US" altLang="ko-KR" dirty="0"/>
              <a:t>(Inner </a:t>
            </a:r>
            <a:r>
              <a:rPr lang="en-US" altLang="ko-KR" dirty="0" smtClean="0"/>
              <a:t>Product)</a:t>
            </a:r>
            <a:r>
              <a:rPr lang="ko-KR" altLang="en-US" dirty="0" smtClean="0"/>
              <a:t>산식은 </a:t>
            </a:r>
            <a:r>
              <a:rPr lang="ko-KR" altLang="en-US" dirty="0" err="1" smtClean="0"/>
              <a:t>두벡터의</a:t>
            </a:r>
            <a:r>
              <a:rPr lang="ko-KR" altLang="en-US" dirty="0" smtClean="0"/>
              <a:t> 크기에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각을 곱한 결과 또는 </a:t>
            </a:r>
            <a:r>
              <a:rPr lang="ko-KR" altLang="en-US" dirty="0" err="1" smtClean="0"/>
              <a:t>두벡터간의</a:t>
            </a:r>
            <a:r>
              <a:rPr lang="ko-KR" altLang="en-US" dirty="0" smtClean="0"/>
              <a:t> 원소들이 곱의 합산과 같은 결과 </a:t>
            </a:r>
            <a:endParaRPr lang="en-US" altLang="ko-KR" dirty="0"/>
          </a:p>
          <a:p>
            <a:pPr marL="457200" lvl="1" indent="0" fontAlgn="base">
              <a:buNone/>
            </a:pP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44538" y="5165023"/>
            <a:ext cx="38884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Where: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θ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사이의 각</a:t>
            </a:r>
            <a:endParaRPr kumimoji="1" lang="ko-KR" altLang="ko-KR" sz="8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2530" name="Picture 2" descr="https://www.mathsisfun.com/algebra/images/dot-product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1562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88024" y="5482390"/>
            <a:ext cx="3744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https://www.mathsisfun.com/algebra/images/dot-produc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19577"/>
            <a:ext cx="1590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수학적 예시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두벡터에</a:t>
            </a:r>
            <a:r>
              <a:rPr lang="ko-KR" altLang="en-US" dirty="0" smtClean="0"/>
              <a:t> 내적 연산에 대한 수학적 처리 예시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79912" y="3573016"/>
            <a:ext cx="46085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cos(59.5°)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0.5075...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65.98... = 66 (rounded)</a:t>
            </a:r>
            <a:endParaRPr kumimoji="1" lang="en-US" altLang="ko-KR" sz="1300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000088"/>
              </a:solidFill>
              <a:latin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-6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5 + 8 × 12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-30 + 96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66</a:t>
            </a:r>
            <a:endParaRPr kumimoji="1" lang="ko-KR" altLang="ko-KR" sz="12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580" name="Picture 4" descr="https://www.mathsisfun.com/algebra/images/dot-product-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0383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5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내적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연산을 통한 계산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a · b</a:t>
            </a:r>
            <a:r>
              <a:rPr lang="en-US" altLang="ko-KR" dirty="0"/>
              <a:t> = a</a:t>
            </a:r>
            <a:r>
              <a:rPr lang="en-US" altLang="ko-KR" baseline="-25000" dirty="0"/>
              <a:t>x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x</a:t>
            </a:r>
            <a:r>
              <a:rPr lang="en-US" altLang="ko-KR" dirty="0"/>
              <a:t> + a</a:t>
            </a:r>
            <a:r>
              <a:rPr lang="en-US" altLang="ko-KR" baseline="-25000" dirty="0"/>
              <a:t>y</a:t>
            </a:r>
            <a:r>
              <a:rPr lang="en-US" altLang="ko-KR" dirty="0"/>
              <a:t> × b</a:t>
            </a:r>
            <a:r>
              <a:rPr lang="en-US" altLang="ko-KR" baseline="-25000" dirty="0"/>
              <a:t>y</a:t>
            </a:r>
            <a:r>
              <a:rPr lang="en-US" altLang="ko-KR" dirty="0"/>
              <a:t> + 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z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z</a:t>
            </a:r>
            <a:endParaRPr lang="en-US" altLang="ko-KR" dirty="0"/>
          </a:p>
          <a:p>
            <a:r>
              <a:rPr lang="en-US" altLang="ko-KR" b="1" dirty="0"/>
              <a:t>a · b</a:t>
            </a:r>
            <a:r>
              <a:rPr lang="en-US" altLang="ko-KR" dirty="0"/>
              <a:t> = 9 × 4 + 2 × 8 + 7 × 10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36 + 16 + 70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122</a:t>
            </a:r>
          </a:p>
        </p:txBody>
      </p:sp>
    </p:spTree>
    <p:extLst>
      <p:ext uri="{BB962C8B-B14F-4D97-AF65-F5344CB8AC3E}">
        <p14:creationId xmlns:p14="http://schemas.microsoft.com/office/powerpoint/2010/main" val="160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</a:t>
            </a:r>
            <a:r>
              <a:rPr lang="ko-KR" altLang="en-US" dirty="0" smtClean="0"/>
              <a:t> 사이의 각 구하기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28529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벡터의 크기</a:t>
            </a:r>
            <a:endParaRPr lang="en-US" altLang="ko-KR" sz="1200" dirty="0" smtClean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= √(4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+ 8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+ 10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√(16 + 64 + 100)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180</a:t>
            </a:r>
          </a:p>
          <a:p>
            <a:r>
              <a:rPr lang="en-US" altLang="ko-KR" sz="1200" dirty="0" smtClean="0"/>
              <a:t>b</a:t>
            </a:r>
            <a:r>
              <a:rPr lang="ko-KR" altLang="en-US" sz="1200" dirty="0" smtClean="0"/>
              <a:t>벡터의 크기</a:t>
            </a:r>
            <a:endParaRPr lang="en-US" altLang="ko-KR" sz="1200" dirty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| = √(9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+ 2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+ 7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√(81 + 4 + 49)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134</a:t>
            </a:r>
          </a:p>
          <a:p>
            <a:r>
              <a:rPr lang="ko-KR" altLang="en-US" sz="1200" dirty="0" smtClean="0"/>
              <a:t>내적 구하기</a:t>
            </a:r>
            <a:endParaRPr lang="en-US" altLang="ko-KR" sz="1200" dirty="0"/>
          </a:p>
          <a:p>
            <a:r>
              <a:rPr lang="en-US" altLang="ko-KR" sz="1200" dirty="0"/>
              <a:t> </a:t>
            </a:r>
            <a:r>
              <a:rPr lang="en-US" altLang="ko-KR" sz="1200" b="1" dirty="0"/>
              <a:t>a · b</a:t>
            </a:r>
            <a:r>
              <a:rPr lang="en-US" altLang="ko-KR" sz="1200" dirty="0"/>
              <a:t> = </a:t>
            </a:r>
            <a:r>
              <a:rPr lang="en-US" altLang="ko-KR" sz="1200" dirty="0" smtClean="0"/>
              <a:t>9*4+ 2*8+ 7*10 = 36+16+70 = 122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 구하기</a:t>
            </a:r>
            <a:endParaRPr lang="en-US" altLang="ko-KR" sz="1200" dirty="0"/>
          </a:p>
          <a:p>
            <a:r>
              <a:rPr lang="en-US" altLang="ko-KR" sz="1200" b="1" dirty="0"/>
              <a:t>a · b</a:t>
            </a:r>
            <a:r>
              <a:rPr lang="en-US" altLang="ko-KR" sz="1200" dirty="0"/>
              <a:t> =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×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× cos(</a:t>
            </a:r>
            <a:r>
              <a:rPr lang="el-GR" altLang="ko-KR" sz="1200" dirty="0"/>
              <a:t>θ</a:t>
            </a:r>
            <a:r>
              <a:rPr lang="el-GR" altLang="ko-KR" sz="1200" dirty="0" smtClean="0"/>
              <a:t>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산식에 대입</a:t>
            </a:r>
            <a:endParaRPr lang="en-US" altLang="ko-KR" sz="1200" dirty="0" smtClean="0"/>
          </a:p>
          <a:p>
            <a:endParaRPr lang="el-GR" altLang="ko-KR" sz="1200" dirty="0"/>
          </a:p>
          <a:p>
            <a:r>
              <a:rPr lang="el-GR" altLang="ko-KR" sz="1200" dirty="0"/>
              <a:t>122 = √180 × √134 × </a:t>
            </a:r>
            <a:r>
              <a:rPr lang="en-US" altLang="ko-KR" sz="1200" dirty="0"/>
              <a:t>cos(</a:t>
            </a:r>
            <a:r>
              <a:rPr lang="el-GR" altLang="ko-KR" sz="1200" dirty="0"/>
              <a:t>θ)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122 / (√180 × √134)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0.7855...</a:t>
            </a:r>
          </a:p>
          <a:p>
            <a:r>
              <a:rPr lang="el-GR" altLang="ko-KR" sz="1200" dirty="0"/>
              <a:t>θ = </a:t>
            </a:r>
            <a:r>
              <a:rPr lang="en-US" altLang="ko-KR" sz="1200" dirty="0"/>
              <a:t>cos</a:t>
            </a:r>
            <a:r>
              <a:rPr lang="en-US" altLang="ko-KR" sz="1200" baseline="30000" dirty="0"/>
              <a:t>-1</a:t>
            </a:r>
            <a:r>
              <a:rPr lang="en-US" altLang="ko-KR" sz="1200" dirty="0"/>
              <a:t>(0.7855...) = 38.2...°</a:t>
            </a:r>
          </a:p>
        </p:txBody>
      </p:sp>
    </p:spTree>
    <p:extLst>
      <p:ext uri="{BB962C8B-B14F-4D97-AF65-F5344CB8AC3E}">
        <p14:creationId xmlns:p14="http://schemas.microsoft.com/office/powerpoint/2010/main" val="11478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 지원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9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</a:t>
            </a:r>
            <a:r>
              <a:rPr lang="en-US" altLang="ko-KR" dirty="0" smtClean="0"/>
              <a:t>(dot)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두벡터의</a:t>
            </a:r>
            <a:r>
              <a:rPr lang="ko-KR" altLang="en-US" sz="2800" dirty="0" smtClean="0"/>
              <a:t> 곱셈은 단순히 원소를 곱해서 벡터를 유지</a:t>
            </a:r>
            <a:endParaRPr lang="en-US" altLang="ko-KR" sz="2800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45024"/>
            <a:ext cx="3672408" cy="270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9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vdot</a:t>
            </a:r>
            <a:r>
              <a:rPr lang="en-US" altLang="ko-KR" dirty="0" smtClean="0"/>
              <a:t>: vector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</a:t>
            </a:r>
            <a:r>
              <a:rPr lang="en-US" altLang="ko-KR" sz="2800" dirty="0" smtClean="0"/>
              <a:t>(2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일 경우도 스칼라</a:t>
            </a:r>
            <a:r>
              <a:rPr lang="en-US" altLang="ko-KR" sz="2800" dirty="0" smtClean="0"/>
              <a:t>(dot)</a:t>
            </a:r>
            <a:r>
              <a:rPr lang="ko-KR" altLang="en-US" sz="2800" dirty="0" smtClean="0"/>
              <a:t>로 처리</a:t>
            </a:r>
            <a:endParaRPr lang="en-US" altLang="ko-KR" sz="2800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80792"/>
            <a:ext cx="4320480" cy="25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product(</a:t>
            </a:r>
            <a:r>
              <a:rPr lang="ko-KR" altLang="en-US" dirty="0" smtClean="0"/>
              <a:t>외적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7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외적은 </a:t>
            </a:r>
            <a:r>
              <a:rPr lang="en-US" altLang="ko-KR" dirty="0"/>
              <a:t>a × b </a:t>
            </a:r>
            <a:r>
              <a:rPr lang="ko-KR" altLang="en-US" dirty="0"/>
              <a:t>로 정의된다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외적의 결과로 나온 벡터 </a:t>
            </a:r>
            <a:r>
              <a:rPr lang="en-US" altLang="ko-KR" dirty="0"/>
              <a:t>c </a:t>
            </a:r>
            <a:r>
              <a:rPr lang="ko-KR" altLang="en-US" dirty="0"/>
              <a:t>는 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수직인 벡터로 오른손 법칙의 </a:t>
            </a:r>
            <a:r>
              <a:rPr lang="ko-KR" altLang="en-US" dirty="0" smtClean="0"/>
              <a:t>방향</a:t>
            </a:r>
            <a:endParaRPr lang="en-US" altLang="ko-KR" dirty="0"/>
          </a:p>
        </p:txBody>
      </p:sp>
      <p:pic>
        <p:nvPicPr>
          <p:cNvPr id="26626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16303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www.mathsisfun.com/algebra/images/cross-product-si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94026"/>
            <a:ext cx="1543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39952" y="5013176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428336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Vector product</a:t>
            </a:r>
          </a:p>
          <a:p>
            <a:pPr algn="ctr"/>
            <a:r>
              <a:rPr lang="en-US" altLang="ko-KR" dirty="0" smtClean="0"/>
              <a:t>Cross product</a:t>
            </a:r>
            <a:endParaRPr lang="ko-KR" altLang="en-US" dirty="0"/>
          </a:p>
        </p:txBody>
      </p:sp>
      <p:pic>
        <p:nvPicPr>
          <p:cNvPr id="26629" name="Picture 5" descr="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021288"/>
            <a:ext cx="2057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a1  a2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b1  b2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a1*b2 – a2*b1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16016" y="5013176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2,3) </a:t>
            </a:r>
            <a:r>
              <a:rPr lang="en-US" altLang="ko-KR" sz="1000" dirty="0"/>
              <a:t>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5,6)</a:t>
            </a:r>
            <a:endParaRPr lang="en-US" altLang="ko-KR" sz="1000" dirty="0"/>
          </a:p>
          <a:p>
            <a:r>
              <a:rPr lang="en-US" altLang="ko-KR" sz="1000" dirty="0" smtClean="0"/>
              <a:t>c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1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 −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2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2×6− 3×5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−3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</a:t>
            </a:r>
            <a:r>
              <a:rPr lang="en-US" altLang="ko-KR" sz="1000" dirty="0" smtClean="0"/>
              <a:t>-3</a:t>
            </a:r>
            <a:endParaRPr lang="en-US" altLang="ko-KR" sz="1000" dirty="0"/>
          </a:p>
        </p:txBody>
      </p:sp>
      <p:pic>
        <p:nvPicPr>
          <p:cNvPr id="22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3458245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1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[a1,a2,a3]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[b1,b2,b3]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a2  a3  a1  a2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b2  b3  b1  b2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97830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297830" y="3825914"/>
            <a:ext cx="283300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97154" y="3802358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797154" y="3802358"/>
            <a:ext cx="288032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a2*b3 – a3*b2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2044" y="525299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a3*b1 – a1*b2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32044" y="56926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a1*b2 – a2*b1</a:t>
            </a:r>
            <a:endParaRPr lang="ko-KR" altLang="en-US" dirty="0"/>
          </a:p>
        </p:txBody>
      </p:sp>
      <p:pic>
        <p:nvPicPr>
          <p:cNvPr id="28" name="Picture 2" descr="https://www.mathsisfun.com/algebra/images/cross-product-compon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0888"/>
            <a:ext cx="2592288" cy="18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16016" y="5013176"/>
            <a:ext cx="403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(2,3,4)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(5,6,7)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x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= 3×7 − 4×6 = −3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y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4×5 − 2×7 = 6</a:t>
            </a:r>
          </a:p>
          <a:p>
            <a:r>
              <a:rPr lang="en-US" altLang="ko-KR" sz="1000" dirty="0" err="1"/>
              <a:t>c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= 2×6 − 3×5 = −3</a:t>
            </a:r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(−3,6,−3)</a:t>
            </a:r>
          </a:p>
        </p:txBody>
      </p:sp>
    </p:spTree>
    <p:extLst>
      <p:ext uri="{BB962C8B-B14F-4D97-AF65-F5344CB8AC3E}">
        <p14:creationId xmlns:p14="http://schemas.microsoft.com/office/powerpoint/2010/main" val="2965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 </a:t>
            </a:r>
            <a:r>
              <a:rPr lang="ko-KR" altLang="en-US" dirty="0" smtClean="0"/>
              <a:t>산식예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스칼라 값으로 나옴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 </a:t>
            </a:r>
            <a:r>
              <a:rPr lang="ko-KR" altLang="en-US" sz="2800" dirty="0" err="1" smtClean="0"/>
              <a:t>벡터이상으</a:t>
            </a:r>
            <a:r>
              <a:rPr lang="ko-KR" altLang="en-US" sz="2800" dirty="0" smtClean="0"/>
              <a:t> 벡터로 표시 됨</a:t>
            </a:r>
            <a:endParaRPr lang="en-US" altLang="ko-KR" sz="28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83201"/>
            <a:ext cx="410445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7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Inner/outer </a:t>
            </a:r>
            <a:r>
              <a:rPr lang="ko-KR" altLang="en-US" dirty="0" smtClean="0"/>
              <a:t>함수 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11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</a:t>
            </a:r>
            <a:r>
              <a:rPr lang="en-US" altLang="ko-KR" sz="2400" dirty="0" smtClean="0"/>
              <a:t>] B </a:t>
            </a:r>
            <a:r>
              <a:rPr lang="en-US" altLang="ko-KR" sz="2400" dirty="0"/>
              <a:t>= [[a2,b2</a:t>
            </a:r>
            <a:r>
              <a:rPr lang="en-US" altLang="ko-KR" sz="2400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sz="2400" dirty="0" err="1" smtClean="0"/>
              <a:t>numpy.inner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</a:t>
            </a:r>
            <a:r>
              <a:rPr lang="en-US" altLang="ko-KR" sz="2400" dirty="0" smtClean="0"/>
              <a:t>b1*b2]])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48071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28598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059832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740359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733803" y="5233292"/>
            <a:ext cx="1119455" cy="402790"/>
            <a:chOff x="1763688" y="4221088"/>
            <a:chExt cx="1925214" cy="914400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402790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412986" y="5186858"/>
            <a:ext cx="531697" cy="402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1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06818"/>
            <a:ext cx="4032448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함수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이중으로 지원하는 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많음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</a:t>
            </a:r>
            <a:r>
              <a:rPr lang="en-US" altLang="ko-KR" dirty="0" err="1" smtClean="0"/>
              <a:t>umpy</a:t>
            </a:r>
            <a:r>
              <a:rPr lang="en-US" altLang="ko-KR" dirty="0" smtClean="0"/>
              <a:t> module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</a:t>
            </a:r>
            <a:r>
              <a:rPr lang="en-US" altLang="ko-KR" dirty="0" err="1" smtClean="0"/>
              <a:t>darray</a:t>
            </a:r>
            <a:r>
              <a:rPr lang="en-US" altLang="ko-KR" dirty="0" smtClean="0"/>
              <a:t> class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1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dot/inner: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</a:t>
            </a:r>
            <a:r>
              <a:rPr lang="en-US" altLang="ko-KR" sz="2800" dirty="0" smtClean="0"/>
              <a:t>(2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4896544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</a:t>
            </a:r>
            <a:r>
              <a:rPr lang="en-US" altLang="ko-KR" dirty="0" smtClean="0"/>
              <a:t>]] </a:t>
            </a:r>
            <a:r>
              <a:rPr lang="en-US" altLang="ko-KR" dirty="0"/>
              <a:t>B = [[a2,b2</a:t>
            </a:r>
            <a:r>
              <a:rPr lang="en-US" altLang="ko-KR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dirty="0" err="1" smtClean="0"/>
              <a:t>numpy.outer</a:t>
            </a:r>
            <a:r>
              <a:rPr lang="en-US" altLang="ko-KR" dirty="0" smtClean="0"/>
              <a:t>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</a:t>
            </a:r>
            <a:r>
              <a:rPr lang="en-US" altLang="ko-KR" dirty="0" smtClean="0"/>
              <a:t>, a1*b2][ b1*a2, b1*b2]])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[[1*4,1*1] [0*4+0*1]]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7171" y="3571851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벡터의 전치와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벡터와의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같은 결과</a:t>
            </a:r>
            <a:endParaRPr lang="en-US" altLang="ko-KR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09035"/>
            <a:ext cx="432048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2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matrix</a:t>
            </a:r>
            <a:r>
              <a:rPr lang="ko-KR" altLang="en-US" sz="6700" dirty="0" smtClean="0"/>
              <a:t>로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smtClean="0"/>
              <a:t>vector</a:t>
            </a:r>
            <a:r>
              <a:rPr lang="ko-KR" altLang="en-US" sz="6700" dirty="0" smtClean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2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산술연산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36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72298"/>
            <a:ext cx="3229347" cy="240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 </a:t>
            </a:r>
            <a:r>
              <a:rPr lang="ko-KR" altLang="en-US" dirty="0" smtClean="0"/>
              <a:t>반대 방향으로 평행 </a:t>
            </a:r>
            <a:r>
              <a:rPr lang="ko-KR" altLang="en-US" dirty="0"/>
              <a:t>이동해 </a:t>
            </a:r>
            <a:r>
              <a:rPr lang="ko-KR" altLang="en-US" dirty="0" err="1"/>
              <a:t>평행사변형을</a:t>
            </a:r>
            <a:r>
              <a:rPr lang="ko-KR" altLang="en-US" dirty="0"/>
              <a:t> 만든 후 가운데 벡터가 실제 덧셈한 벡터를 표시 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164288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164288" y="4141325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7539558" y="4221088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243414" y="4956315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310343" y="4135582"/>
            <a:ext cx="375270" cy="814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6624432" y="4215345"/>
            <a:ext cx="545604" cy="73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72697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e</a:t>
            </a:r>
            <a:endParaRPr lang="ko-KR" alt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962971" y="43033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71455" y="437091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g</a:t>
            </a:r>
            <a:endParaRPr lang="ko-KR" altLang="en-US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480212" y="506713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618684" y="4182893"/>
            <a:ext cx="920874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921288" y="389014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-e</a:t>
            </a:r>
            <a:endParaRPr lang="ko-KR" altLang="en-US" sz="1000" b="1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72"/>
            <a:ext cx="3456384" cy="261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9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</a:t>
            </a:r>
            <a:r>
              <a:rPr lang="ko-KR" altLang="en-US" dirty="0" err="1"/>
              <a:t>라</a:t>
            </a:r>
            <a:r>
              <a:rPr lang="ko-KR" altLang="en-US" dirty="0" err="1" smtClean="0"/>
              <a:t>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벡터를 </a:t>
            </a:r>
            <a:r>
              <a:rPr lang="ko-KR" altLang="en-US" dirty="0" err="1" smtClean="0"/>
              <a:t>스칼래</a:t>
            </a:r>
            <a:r>
              <a:rPr lang="ko-KR" altLang="en-US" dirty="0" smtClean="0"/>
              <a:t> 곱 만큼 커짐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156176" y="4443000"/>
            <a:ext cx="451521" cy="534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607697" y="3645024"/>
            <a:ext cx="700607" cy="79797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16216" y="4797152"/>
            <a:ext cx="28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237920" y="4057238"/>
            <a:ext cx="422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3d</a:t>
            </a:r>
            <a:endParaRPr lang="ko-KR" altLang="en-US" sz="1000" b="1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21376"/>
            <a:ext cx="3312368" cy="269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6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 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3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300569"/>
            <a:ext cx="250666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15358"/>
            <a:ext cx="3848100" cy="300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5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은 외부 함수를 </a:t>
            </a:r>
            <a:r>
              <a:rPr lang="ko-KR" altLang="en-US" dirty="0" err="1" smtClean="0"/>
              <a:t>클래수</a:t>
            </a:r>
            <a:r>
              <a:rPr lang="ko-KR" altLang="en-US" dirty="0" smtClean="0"/>
              <a:t> 내부 변수에 할당하면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인식하므로 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처리가 가능한 구조임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68351"/>
            <a:ext cx="4176464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2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</a:t>
            </a:r>
            <a:r>
              <a:rPr lang="ko-KR" altLang="en-US" dirty="0" smtClean="0"/>
              <a:t> 내적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66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내적</a:t>
            </a:r>
            <a:r>
              <a:rPr lang="en-US" altLang="ko-KR" dirty="0" smtClean="0"/>
              <a:t>(dot)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374441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6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</a:t>
            </a:r>
            <a:r>
              <a:rPr lang="ko-KR" altLang="en-US" dirty="0" smtClean="0"/>
              <a:t> </a:t>
            </a:r>
            <a:r>
              <a:rPr lang="ko-KR" altLang="en-US" dirty="0"/>
              <a:t>외</a:t>
            </a:r>
            <a:r>
              <a:rPr lang="ko-KR" altLang="en-US" dirty="0" smtClean="0"/>
              <a:t>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5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  <a:r>
              <a:rPr lang="en-US" altLang="ko-KR" dirty="0" smtClean="0"/>
              <a:t>(cross)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</a:t>
            </a:r>
            <a:r>
              <a:rPr lang="en-US" altLang="ko-KR" sz="2800" dirty="0" smtClean="0"/>
              <a:t>array</a:t>
            </a:r>
            <a:r>
              <a:rPr lang="ko-KR" altLang="en-US" sz="2800" dirty="0" smtClean="0"/>
              <a:t>로 나옴 </a:t>
            </a:r>
            <a:r>
              <a:rPr lang="en-US" altLang="ko-KR" sz="2800" dirty="0" smtClean="0"/>
              <a:t>3</a:t>
            </a:r>
            <a:r>
              <a:rPr lang="ko-KR" altLang="en-US" sz="2800" dirty="0" err="1" smtClean="0"/>
              <a:t>차원이상으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matrix</a:t>
            </a:r>
            <a:r>
              <a:rPr lang="ko-KR" altLang="en-US" sz="2800" dirty="0" smtClean="0"/>
              <a:t>로 표시 됨</a:t>
            </a:r>
            <a:endParaRPr lang="en-US" altLang="ko-KR" sz="2800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3268"/>
            <a:ext cx="432048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0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700" dirty="0" smtClean="0"/>
              <a:t>행렬 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1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행렬이란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8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매트릭스라고도 하는데 행렬의 가로 줄을 행</a:t>
            </a:r>
            <a:r>
              <a:rPr lang="en-US" altLang="ko-KR" sz="2800" dirty="0"/>
              <a:t>, </a:t>
            </a:r>
            <a:r>
              <a:rPr lang="ko-KR" altLang="en-US" sz="2800" dirty="0"/>
              <a:t>세로 줄을 </a:t>
            </a:r>
            <a:r>
              <a:rPr lang="ko-KR" altLang="en-US" sz="2800" dirty="0" smtClean="0"/>
              <a:t>열로 표시함</a:t>
            </a:r>
            <a:endParaRPr lang="ko-KR" altLang="en-US" sz="2800" dirty="0"/>
          </a:p>
        </p:txBody>
      </p:sp>
      <p:pic>
        <p:nvPicPr>
          <p:cNvPr id="35842" name="Picture 2" descr="http://cfile8.uf.tistory.com/original/123F40044B5CF5BCC17A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184576" cy="28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Diagonal matrix</a:t>
            </a:r>
          </a:p>
        </p:txBody>
      </p:sp>
    </p:spTree>
    <p:extLst>
      <p:ext uri="{BB962C8B-B14F-4D97-AF65-F5344CB8AC3E}">
        <p14:creationId xmlns:p14="http://schemas.microsoft.com/office/powerpoint/2010/main" val="41385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대각행렬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정사각행렬</a:t>
            </a:r>
            <a:r>
              <a:rPr lang="ko-KR" altLang="en-US" sz="2800" dirty="0"/>
              <a:t> </a:t>
            </a:r>
            <a:r>
              <a:rPr lang="en-US" altLang="ko-KR" sz="2800" dirty="0"/>
              <a:t>A</a:t>
            </a:r>
            <a:r>
              <a:rPr lang="ko-KR" altLang="en-US" sz="2800" dirty="0"/>
              <a:t>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)(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 j</a:t>
            </a:r>
            <a:r>
              <a:rPr lang="ko-KR" altLang="en-US" sz="2800" dirty="0"/>
              <a:t>＝</a:t>
            </a:r>
            <a:r>
              <a:rPr lang="en-US" altLang="ko-KR" sz="2800" dirty="0"/>
              <a:t>1, 2, 3,…, n)</a:t>
            </a:r>
            <a:r>
              <a:rPr lang="ko-KR" altLang="en-US" sz="2800" dirty="0"/>
              <a:t>의 원소 </a:t>
            </a:r>
            <a:r>
              <a:rPr lang="en-US" altLang="ko-KR" sz="2800" dirty="0" err="1"/>
              <a:t>aij</a:t>
            </a:r>
            <a:r>
              <a:rPr lang="ko-KR" altLang="en-US" sz="2800" dirty="0"/>
              <a:t>가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=0(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을 </a:t>
            </a:r>
            <a:r>
              <a:rPr lang="ko-KR" altLang="en-US" sz="2800" dirty="0" smtClean="0"/>
              <a:t>만족시키는 행렬</a:t>
            </a:r>
            <a:endParaRPr lang="en-US" altLang="ko-KR" sz="2800" dirty="0"/>
          </a:p>
          <a:p>
            <a:r>
              <a:rPr lang="en-US" altLang="ko-KR" sz="2800" dirty="0" smtClean="0"/>
              <a:t>A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주대각선</a:t>
            </a:r>
            <a:r>
              <a:rPr lang="ko-KR" altLang="en-US" sz="2800" dirty="0"/>
              <a:t> 위에 있는 원소</a:t>
            </a:r>
            <a:r>
              <a:rPr lang="en-US" altLang="ko-KR" sz="2800" dirty="0"/>
              <a:t>(</a:t>
            </a:r>
            <a:r>
              <a:rPr lang="ko-KR" altLang="en-US" sz="2800" dirty="0"/>
              <a:t>대각선원소</a:t>
            </a:r>
            <a:r>
              <a:rPr lang="en-US" altLang="ko-KR" sz="2800" dirty="0"/>
              <a:t>)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</a:t>
            </a:r>
            <a:r>
              <a:rPr lang="ko-KR" altLang="en-US" sz="2800" dirty="0"/>
              <a:t>＝</a:t>
            </a:r>
            <a:r>
              <a:rPr lang="en-US" altLang="ko-KR" sz="2800" dirty="0"/>
              <a:t>j) </a:t>
            </a:r>
            <a:r>
              <a:rPr lang="ko-KR" altLang="en-US" sz="2800" dirty="0"/>
              <a:t>외의 원소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가 모두 </a:t>
            </a:r>
            <a:r>
              <a:rPr lang="en-US" altLang="ko-KR" sz="2800" dirty="0"/>
              <a:t>0</a:t>
            </a:r>
            <a:r>
              <a:rPr lang="ko-KR" altLang="en-US" sz="2800" dirty="0"/>
              <a:t>인 </a:t>
            </a:r>
            <a:r>
              <a:rPr lang="ko-KR" altLang="en-US" sz="2800" dirty="0" smtClean="0"/>
              <a:t>행렬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338437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7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21218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numpy.copy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ndarray.copy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copy(</a:t>
            </a:r>
            <a:r>
              <a:rPr lang="en-US" altLang="ko-KR" sz="2800" dirty="0" err="1"/>
              <a:t>obj</a:t>
            </a:r>
            <a:r>
              <a:rPr lang="en-US" altLang="ko-KR" sz="2800" dirty="0"/>
              <a:t>, order='K</a:t>
            </a:r>
            <a:r>
              <a:rPr lang="en-US" altLang="ko-KR" sz="2800" dirty="0" smtClean="0"/>
              <a:t>')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obj.copy</a:t>
            </a:r>
            <a:r>
              <a:rPr lang="en-US" altLang="ko-KR" sz="2800" dirty="0" smtClean="0"/>
              <a:t>(order=‘C’)</a:t>
            </a:r>
            <a:r>
              <a:rPr lang="ko-KR" altLang="en-US" sz="2800" dirty="0" smtClean="0"/>
              <a:t>는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거의 동일한 처리함</a:t>
            </a:r>
            <a:endParaRPr lang="en-US" altLang="ko-KR" sz="2800" dirty="0" smtClean="0"/>
          </a:p>
          <a:p>
            <a:pPr marL="731520" lvl="2" indent="0" fontAlgn="base">
              <a:buNone/>
            </a:pPr>
            <a:r>
              <a:rPr lang="en-US" altLang="ko-KR" sz="1000" dirty="0" smtClean="0"/>
              <a:t>order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{</a:t>
            </a:r>
            <a:r>
              <a:rPr lang="en-US" altLang="ko-KR" sz="1000" dirty="0"/>
              <a:t>'C', 'F', 'A', 'K</a:t>
            </a:r>
            <a:r>
              <a:rPr lang="en-US" altLang="ko-KR" sz="1000" dirty="0" smtClean="0"/>
              <a:t>'}.</a:t>
            </a:r>
          </a:p>
          <a:p>
            <a:pPr marL="731520" lvl="2" indent="0" fontAlgn="base">
              <a:buNone/>
            </a:pPr>
            <a:r>
              <a:rPr lang="en-US" altLang="ko-KR" sz="1000" dirty="0" smtClean="0"/>
              <a:t> 'C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C-order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'F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Fortran-order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'A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fortran</a:t>
            </a:r>
            <a:r>
              <a:rPr lang="ko-KR" altLang="en-US" sz="1000" dirty="0" smtClean="0"/>
              <a:t>이면 </a:t>
            </a:r>
            <a:r>
              <a:rPr lang="en-US" altLang="ko-KR" sz="1000" dirty="0" smtClean="0"/>
              <a:t>F, </a:t>
            </a:r>
            <a:r>
              <a:rPr lang="ko-KR" altLang="en-US" sz="1000" dirty="0" smtClean="0"/>
              <a:t>아니면 </a:t>
            </a:r>
            <a:r>
              <a:rPr lang="en-US" altLang="ko-KR" sz="1000" dirty="0" smtClean="0"/>
              <a:t>C</a:t>
            </a:r>
            <a:r>
              <a:rPr lang="ko-KR" altLang="en-US" sz="1000" dirty="0" smtClean="0"/>
              <a:t>처리</a:t>
            </a:r>
            <a:r>
              <a:rPr lang="en-US" altLang="ko-KR" sz="1000" dirty="0" smtClean="0"/>
              <a:t>,  </a:t>
            </a:r>
            <a:r>
              <a:rPr lang="en-US" altLang="ko-KR" sz="1000" dirty="0"/>
              <a:t>'K'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obj</a:t>
            </a:r>
            <a:r>
              <a:rPr lang="ko-KR" altLang="en-US" sz="1000" dirty="0" smtClean="0"/>
              <a:t>에 매치해서 처리  </a:t>
            </a:r>
            <a:endParaRPr lang="en-US" altLang="ko-KR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3924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73017"/>
            <a:ext cx="30861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항등행렬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모든 행렬과 닷 </a:t>
            </a:r>
            <a:r>
              <a:rPr lang="ko-KR" altLang="en-US" sz="2800" dirty="0" err="1" smtClean="0"/>
              <a:t>연산시</a:t>
            </a:r>
            <a:r>
              <a:rPr lang="ko-KR" altLang="en-US" sz="2800" dirty="0" smtClean="0"/>
              <a:t> 자기 자신이 나오게 하는 단위행렬</a:t>
            </a:r>
            <a:endParaRPr lang="ko-KR" altLang="en-US" sz="2800" dirty="0"/>
          </a:p>
        </p:txBody>
      </p:sp>
      <p:pic>
        <p:nvPicPr>
          <p:cNvPr id="44035" name="Picture 3" descr="&#10;I_1 = \begin{bmatrix}&#10;1 \end{bmatrix}&#10;,\ &#10;I_2 = \begin{bmatrix}&#10;1 &amp; 0 \\&#10;0 &amp; 1 \end{bmatrix}&#10;,\ &#10;I_3 = \begin{bmatrix}&#10;1 &amp; 0 &amp; 0 \\&#10;0 &amp; 1 &amp; 0 \\&#10;0 &amp; 0 &amp; 1 \end{bmatrix}&#10;,\ \cdots ,\ &#10;I_n = \begin{bmatrix}&#10;1 &amp; 0 &amp; 0 &amp; \cdots &amp; 0 \\&#10;0 &amp; 1 &amp; 0 &amp; \cdots &amp; 0 \\&#10;0 &amp; 0 &amp; 1 &amp; \cdots &amp; 0 \\&#10;\vdots &amp; \vdots &amp; \vdots &amp; \ddots &amp; \vdots \\&#10;0 &amp; 0 &amp; 0 &amp; \cdots &amp; 1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176464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84580" y="4437112"/>
            <a:ext cx="3703443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np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([[1,0],[0,1]])</a:t>
            </a:r>
          </a:p>
          <a:p>
            <a:r>
              <a:rPr lang="en-US" altLang="ko-KR" sz="1200" dirty="0"/>
              <a:t>b 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([[4,1],[3,2]])</a:t>
            </a:r>
          </a:p>
          <a:p>
            <a:r>
              <a:rPr lang="en-US" altLang="ko-KR" sz="1200" dirty="0"/>
              <a:t>print(np.dot(</a:t>
            </a:r>
            <a:r>
              <a:rPr lang="en-US" altLang="ko-KR" sz="1200" dirty="0" err="1"/>
              <a:t>b,a</a:t>
            </a:r>
            <a:r>
              <a:rPr lang="en-US" altLang="ko-KR" sz="1200" dirty="0"/>
              <a:t>))</a:t>
            </a:r>
          </a:p>
          <a:p>
            <a:r>
              <a:rPr lang="en-US" altLang="ko-KR" sz="1200" dirty="0"/>
              <a:t>print(np.dot(</a:t>
            </a:r>
            <a:r>
              <a:rPr lang="en-US" altLang="ko-KR" sz="1200" dirty="0" err="1"/>
              <a:t>a,b</a:t>
            </a:r>
            <a:r>
              <a:rPr lang="en-US" altLang="ko-KR" sz="1200" dirty="0"/>
              <a:t>))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248470" y="5379910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[[4 1]</a:t>
            </a:r>
          </a:p>
          <a:p>
            <a:r>
              <a:rPr lang="en-US" altLang="ko-KR" sz="1000" dirty="0"/>
              <a:t> [3 2]]</a:t>
            </a:r>
          </a:p>
          <a:p>
            <a:r>
              <a:rPr lang="en-US" altLang="ko-KR" sz="1000" dirty="0"/>
              <a:t>[[4 1]</a:t>
            </a:r>
          </a:p>
          <a:p>
            <a:r>
              <a:rPr lang="en-US" altLang="ko-KR" sz="1000" dirty="0"/>
              <a:t> [3 2]]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927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Triangular matrix</a:t>
            </a:r>
          </a:p>
        </p:txBody>
      </p:sp>
    </p:spTree>
    <p:extLst>
      <p:ext uri="{BB962C8B-B14F-4D97-AF65-F5344CB8AC3E}">
        <p14:creationId xmlns:p14="http://schemas.microsoft.com/office/powerpoint/2010/main" val="38646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</a:t>
            </a:r>
            <a:r>
              <a:rPr lang="ko-KR" altLang="en-US" dirty="0"/>
              <a:t>각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상삼각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Upper triangular </a:t>
            </a:r>
            <a:r>
              <a:rPr lang="en-US" altLang="ko-KR" sz="2800" dirty="0" smtClean="0"/>
              <a:t>matrix)</a:t>
            </a:r>
            <a:endParaRPr lang="ko-KR" altLang="en-US" sz="2800" dirty="0"/>
          </a:p>
          <a:p>
            <a:r>
              <a:rPr lang="ko-KR" altLang="en-US" sz="2800" dirty="0" smtClean="0"/>
              <a:t>과 </a:t>
            </a:r>
            <a:r>
              <a:rPr lang="ko-KR" altLang="en-US" sz="2800" dirty="0" err="1"/>
              <a:t>하삼각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lower triangular matrix</a:t>
            </a:r>
            <a:endParaRPr lang="ko-KR" altLang="en-US" sz="2800" dirty="0"/>
          </a:p>
          <a:p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r>
              <a:rPr lang="ko-KR" altLang="en-US" sz="2800" dirty="0"/>
              <a:t>총칭하여 일컫는 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59" name="Picture 3" descr="&#10;\begin{bmatrix}&#10;1 &amp; 4 &amp; 100 \\&#10;0 &amp; 3 &amp; 4 \\&#10;0 &amp; 0 &amp; 1 \\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81128"/>
            <a:ext cx="923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&#10;\begin{bmatrix}&#10;1 &amp; 0 &amp; 0 \\&#10;2 &amp; 8 &amp; 0 \\&#10;4 &amp; 9 &amp; 7 \\&#10;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81127"/>
            <a:ext cx="7334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Upper triangular matrix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40770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lower triangular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1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산술연산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5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</a:t>
            </a:r>
            <a:r>
              <a:rPr lang="ko-KR" altLang="en-US" dirty="0"/>
              <a:t>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두 행렬의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산술연산</a:t>
            </a:r>
            <a:r>
              <a:rPr lang="en-US" altLang="ko-KR" sz="2800" dirty="0" smtClean="0"/>
              <a:t>(+/-/*)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54655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8296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1938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55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8296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1938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3354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36995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0637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3354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6995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90637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27557" y="370145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7557" y="421450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08950" y="370206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08950" y="421511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6749" y="3702064"/>
            <a:ext cx="36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*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9595" y="3880254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25187" y="3589696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125187" y="4174471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5989886" y="369086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989886" y="420391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71279" y="369147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1279" y="420452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87516" y="3579105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287516" y="4163880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7142014" y="370203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142014" y="421508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723407" y="370264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3407" y="421569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39644" y="3590278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39644" y="4175053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726755" y="50851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69403" y="51064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26749" y="5244969"/>
            <a:ext cx="3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1995" y="5223683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61581" y="5106468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1+1  2+2  3+3</a:t>
            </a:r>
          </a:p>
          <a:p>
            <a:pPr algn="ctr"/>
            <a:r>
              <a:rPr lang="en-US" altLang="ko-KR" dirty="0" smtClean="0"/>
              <a:t>4+4  5+5  6+6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20615" y="6028147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90201" y="5910932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2   4   6</a:t>
            </a:r>
          </a:p>
          <a:p>
            <a:pPr algn="ctr"/>
            <a:r>
              <a:rPr lang="en-US" altLang="ko-KR" dirty="0" smtClean="0"/>
              <a:t>8 10 12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산술연산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행렬에 대한 산술연식은 각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+/-/*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2565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7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행열의</a:t>
            </a:r>
            <a:r>
              <a:rPr lang="ko-KR" altLang="en-US" dirty="0" smtClean="0"/>
              <a:t> 전치</a:t>
            </a:r>
            <a:r>
              <a:rPr lang="en-US" altLang="ko-KR" dirty="0" smtClean="0"/>
              <a:t>(transpose)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04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전</a:t>
            </a:r>
            <a:r>
              <a:rPr lang="ko-KR" altLang="en-US" dirty="0"/>
              <a:t>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: </a:t>
            </a:r>
            <a:r>
              <a:rPr lang="ko-KR" altLang="en-US" sz="2800" dirty="0"/>
              <a:t>행렬의 행과 열을 서로 바꾸는 것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r>
              <a:rPr lang="ko-KR" altLang="en-US" sz="2800" dirty="0"/>
              <a:t>수학책에서는 </a:t>
            </a:r>
            <a:r>
              <a:rPr lang="ko-KR" altLang="en-US" sz="2800" dirty="0" err="1"/>
              <a:t>위첨자</a:t>
            </a:r>
            <a:r>
              <a:rPr lang="ko-KR" altLang="en-US" sz="2800" dirty="0"/>
              <a:t> </a:t>
            </a:r>
            <a:r>
              <a:rPr lang="en-US" altLang="ko-KR" sz="2800" dirty="0"/>
              <a:t>T</a:t>
            </a:r>
            <a:r>
              <a:rPr lang="ko-KR" altLang="en-US" sz="2800" dirty="0"/>
              <a:t>로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전치를 나타낸다</a:t>
            </a:r>
            <a:r>
              <a:rPr lang="en-US" altLang="ko-KR" sz="2800" dirty="0"/>
              <a:t>.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557642"/>
              </p:ext>
            </p:extLst>
          </p:nvPr>
        </p:nvGraphicFramePr>
        <p:xfrm>
          <a:off x="1835696" y="3789040"/>
          <a:ext cx="2438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06" name="Equation" r:id="rId3" imgW="1117600" imgH="914400" progId="">
                  <p:embed/>
                </p:oleObj>
              </mc:Choice>
              <mc:Fallback>
                <p:oleObj name="Equation" r:id="rId3" imgW="11176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789040"/>
                        <a:ext cx="2438400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254236"/>
              </p:ext>
            </p:extLst>
          </p:nvPr>
        </p:nvGraphicFramePr>
        <p:xfrm>
          <a:off x="4578896" y="4017640"/>
          <a:ext cx="27432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07" name="Equation" r:id="rId5" imgW="1320227" imgH="710891" progId="">
                  <p:embed/>
                </p:oleObj>
              </mc:Choice>
              <mc:Fallback>
                <p:oleObj name="Equation" r:id="rId5" imgW="1320227" imgH="71089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896" y="4017640"/>
                        <a:ext cx="274320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2445296" y="37890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rot="16200000">
            <a:off x="5988596" y="32175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</a:t>
            </a:r>
            <a:r>
              <a:rPr lang="ko-KR" altLang="en-US" dirty="0" smtClean="0"/>
              <a:t>전치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파이썬은</a:t>
            </a:r>
            <a:r>
              <a:rPr lang="ko-KR" altLang="en-US" sz="2800" dirty="0" smtClean="0"/>
              <a:t> 기본 속성에서 </a:t>
            </a:r>
            <a:r>
              <a:rPr lang="en-US" altLang="ko-KR" sz="2800" dirty="0" smtClean="0"/>
              <a:t>T </a:t>
            </a:r>
            <a:r>
              <a:rPr lang="ko-KR" altLang="en-US" sz="2800" dirty="0" smtClean="0"/>
              <a:t>변수를 제공하고 </a:t>
            </a:r>
            <a:r>
              <a:rPr lang="en-US" altLang="ko-KR" sz="2800" dirty="0" err="1" smtClean="0"/>
              <a:t>numpy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모듈에서 </a:t>
            </a:r>
            <a:r>
              <a:rPr lang="en-US" altLang="ko-KR" sz="2800" dirty="0" smtClean="0"/>
              <a:t>transpose </a:t>
            </a:r>
            <a:r>
              <a:rPr lang="ko-KR" altLang="en-US" sz="2800" dirty="0" smtClean="0"/>
              <a:t>함수 제공</a:t>
            </a:r>
            <a:endParaRPr lang="ko-KR" altLang="en-US" sz="2800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5024"/>
            <a:ext cx="3600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3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49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파일에 저장 및 재할당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94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vs inner </a:t>
            </a:r>
            <a:r>
              <a:rPr lang="ko-KR" altLang="en-US" dirty="0" smtClean="0"/>
              <a:t>차이점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함수는 계산시 축 기준이 차이가 있어 실제 계산된 값이 다름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17860"/>
              </p:ext>
            </p:extLst>
          </p:nvPr>
        </p:nvGraphicFramePr>
        <p:xfrm>
          <a:off x="611560" y="3140968"/>
          <a:ext cx="7920880" cy="3270872"/>
        </p:xfrm>
        <a:graphic>
          <a:graphicData uri="http://schemas.openxmlformats.org/drawingml/2006/table">
            <a:tbl>
              <a:tblPr/>
              <a:tblGrid>
                <a:gridCol w="3960440"/>
                <a:gridCol w="3960440"/>
              </a:tblGrid>
              <a:tr h="556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열로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행으로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열벡터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간의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행벡터간의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열과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행이 동일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마지만 차원이 같은 경우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. 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 </a:t>
            </a:r>
            <a:r>
              <a:rPr lang="en-US" altLang="ko-KR" dirty="0" smtClean="0"/>
              <a:t>1*p, p*1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436096" y="4293096"/>
            <a:ext cx="2376264" cy="304507"/>
            <a:chOff x="325658" y="5481265"/>
            <a:chExt cx="3248020" cy="3045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6234860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8400" name="Equation" r:id="rId3" imgW="380835" imgH="165028" progId="Equation.3">
                        <p:embed/>
                      </p:oleObj>
                    </mc:Choice>
                    <mc:Fallback>
                      <p:oleObj name="Equation" r:id="rId3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2401809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61" name="Equation" r:id="rId16" imgW="380835" imgH="165028" progId="Equation.3">
                        <p:embed/>
                      </p:oleObj>
                    </mc:Choice>
                    <mc:Fallback>
                      <p:oleObj name="Equation" r:id="rId16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…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77828" y="3879785"/>
            <a:ext cx="2938188" cy="1512504"/>
            <a:chOff x="-335028" y="2713114"/>
            <a:chExt cx="3905313" cy="1924722"/>
          </a:xfrm>
        </p:grpSpPr>
        <p:graphicFrame>
          <p:nvGraphicFramePr>
            <p:cNvPr id="3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238685"/>
                </p:ext>
              </p:extLst>
            </p:nvPr>
          </p:nvGraphicFramePr>
          <p:xfrm>
            <a:off x="-335028" y="3282757"/>
            <a:ext cx="2128570" cy="37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401" name="Equation" r:id="rId19" imgW="1371600" imgH="241300" progId="Equation.3">
                    <p:embed/>
                  </p:oleObj>
                </mc:Choice>
                <mc:Fallback>
                  <p:oleObj name="Equation" r:id="rId19" imgW="1371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5028" y="3282757"/>
                          <a:ext cx="2128570" cy="3744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435043"/>
                </p:ext>
              </p:extLst>
            </p:nvPr>
          </p:nvGraphicFramePr>
          <p:xfrm>
            <a:off x="1915629" y="2713114"/>
            <a:ext cx="906613" cy="1458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402" name="Equation" r:id="rId21" imgW="583947" imgH="939392" progId="Equation.3">
                    <p:embed/>
                  </p:oleObj>
                </mc:Choice>
                <mc:Fallback>
                  <p:oleObj name="Equation" r:id="rId21" imgW="583947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629" y="2713114"/>
                          <a:ext cx="906613" cy="14584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232045" y="3787447"/>
              <a:ext cx="1519752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*p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7212" y="4167846"/>
              <a:ext cx="1433073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P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28184" y="4838291"/>
            <a:ext cx="1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037900" y="3061160"/>
            <a:ext cx="6974796" cy="2991657"/>
            <a:chOff x="3779912" y="3864880"/>
            <a:chExt cx="4670540" cy="2267745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121819"/>
                </p:ext>
              </p:extLst>
            </p:nvPr>
          </p:nvGraphicFramePr>
          <p:xfrm>
            <a:off x="3779912" y="3864880"/>
            <a:ext cx="2917617" cy="1153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582" name="Equation" r:id="rId3" imgW="4229100" imgH="1397000" progId="Equation.3">
                    <p:embed/>
                  </p:oleObj>
                </mc:Choice>
                <mc:Fallback>
                  <p:oleObj name="Equation" r:id="rId3" imgW="42291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864880"/>
                          <a:ext cx="2917617" cy="1153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97717"/>
                </p:ext>
              </p:extLst>
            </p:nvPr>
          </p:nvGraphicFramePr>
          <p:xfrm>
            <a:off x="4517159" y="5140120"/>
            <a:ext cx="542151" cy="280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583" name="수식" r:id="rId5" imgW="380835" imgH="165028" progId="Equation.3">
                    <p:embed/>
                  </p:oleObj>
                </mc:Choice>
                <mc:Fallback>
                  <p:oleObj name="수식" r:id="rId5" imgW="380835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59" y="5140120"/>
                          <a:ext cx="542151" cy="280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627292"/>
                </p:ext>
              </p:extLst>
            </p:nvPr>
          </p:nvGraphicFramePr>
          <p:xfrm>
            <a:off x="5732833" y="5162410"/>
            <a:ext cx="488230" cy="28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584" name="수식" r:id="rId7" imgW="342603" imgH="164957" progId="Equation.3">
                    <p:embed/>
                  </p:oleObj>
                </mc:Choice>
                <mc:Fallback>
                  <p:oleObj name="수식" r:id="rId7" imgW="342603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2833" y="5162410"/>
                          <a:ext cx="488230" cy="28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959469"/>
                </p:ext>
              </p:extLst>
            </p:nvPr>
          </p:nvGraphicFramePr>
          <p:xfrm>
            <a:off x="5089702" y="5808829"/>
            <a:ext cx="688228" cy="323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585" name="수식" r:id="rId9" imgW="355446" imgH="139639" progId="Equation.3">
                    <p:embed/>
                  </p:oleObj>
                </mc:Choice>
                <mc:Fallback>
                  <p:oleObj name="수식" r:id="rId9" imgW="355446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702" y="5808829"/>
                          <a:ext cx="688228" cy="323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아래쪽 화살표 20"/>
            <p:cNvSpPr/>
            <p:nvPr/>
          </p:nvSpPr>
          <p:spPr>
            <a:xfrm>
              <a:off x="5348523" y="5597657"/>
              <a:ext cx="142155" cy="184189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5000487" y="5358330"/>
              <a:ext cx="821560" cy="184189"/>
              <a:chOff x="794328" y="6040581"/>
              <a:chExt cx="1006765" cy="33251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628073" y="6206836"/>
                <a:ext cx="33251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803939" y="6373091"/>
                <a:ext cx="99715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 flipV="1">
                <a:off x="1643310" y="6206836"/>
                <a:ext cx="31556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7109289" y="4759145"/>
              <a:ext cx="1341163" cy="1372541"/>
              <a:chOff x="7124975" y="3657228"/>
              <a:chExt cx="1341163" cy="2481263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975" y="3657228"/>
                <a:ext cx="1341163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995" y="4947719"/>
                <a:ext cx="1276457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아래쪽 화살표 25"/>
              <p:cNvSpPr/>
              <p:nvPr/>
            </p:nvSpPr>
            <p:spPr>
              <a:xfrm>
                <a:off x="7723989" y="4208620"/>
                <a:ext cx="142156" cy="184189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27" name="아래쪽 화살표 26"/>
              <p:cNvSpPr/>
              <p:nvPr/>
            </p:nvSpPr>
            <p:spPr>
              <a:xfrm>
                <a:off x="7746538" y="5580060"/>
                <a:ext cx="143136" cy="184188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1200"/>
              </a:p>
            </p:txBody>
          </p:sp>
          <p:graphicFrame>
            <p:nvGraphicFramePr>
              <p:cNvPr id="2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518147"/>
                  </p:ext>
                </p:extLst>
              </p:nvPr>
            </p:nvGraphicFramePr>
            <p:xfrm>
              <a:off x="7680852" y="4426830"/>
              <a:ext cx="220586" cy="294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9586" name="수식" r:id="rId13" imgW="114102" imgH="126780" progId="Equation.3">
                      <p:embed/>
                    </p:oleObj>
                  </mc:Choice>
                  <mc:Fallback>
                    <p:oleObj name="수식" r:id="rId13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0852" y="4426830"/>
                            <a:ext cx="220586" cy="294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531783"/>
                  </p:ext>
                </p:extLst>
              </p:nvPr>
            </p:nvGraphicFramePr>
            <p:xfrm>
              <a:off x="7728891" y="5838159"/>
              <a:ext cx="220586" cy="294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9587" name="수식" r:id="rId15" imgW="114102" imgH="126780" progId="Equation.3">
                      <p:embed/>
                    </p:oleObj>
                  </mc:Choice>
                  <mc:Fallback>
                    <p:oleObj name="수식" r:id="rId15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28891" y="5838159"/>
                            <a:ext cx="220586" cy="2944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직사각형 29"/>
              <p:cNvSpPr/>
              <p:nvPr/>
            </p:nvSpPr>
            <p:spPr>
              <a:xfrm>
                <a:off x="7374973" y="4426830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22026" y="4412752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413208" y="5844024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960261" y="5829946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8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[[a1,b1],[c1,d1]] B = [[a2,b2],[c2,d2]] </a:t>
            </a:r>
            <a:r>
              <a:rPr lang="en-US" altLang="ko-KR" dirty="0" smtClean="0"/>
              <a:t>numpy.dot(A,B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+ </a:t>
            </a:r>
            <a:r>
              <a:rPr lang="en-US" altLang="ko-KR" dirty="0" smtClean="0"/>
              <a:t>b1*c2</a:t>
            </a:r>
            <a:r>
              <a:rPr lang="en-US" altLang="ko-KR" dirty="0"/>
              <a:t>, </a:t>
            </a:r>
            <a:r>
              <a:rPr lang="en-US" altLang="ko-KR" dirty="0" smtClean="0"/>
              <a:t>a1*b2 </a:t>
            </a:r>
            <a:r>
              <a:rPr lang="en-US" altLang="ko-KR" dirty="0"/>
              <a:t>+ b1*d2], [c1*a2 + </a:t>
            </a:r>
            <a:r>
              <a:rPr lang="en-US" altLang="ko-KR" dirty="0" smtClean="0"/>
              <a:t>d1*c2</a:t>
            </a:r>
            <a:r>
              <a:rPr lang="en-US" altLang="ko-KR" dirty="0"/>
              <a:t>, </a:t>
            </a:r>
            <a:r>
              <a:rPr lang="en-US" altLang="ko-KR" dirty="0" smtClean="0"/>
              <a:t>c1*b2 </a:t>
            </a:r>
            <a:r>
              <a:rPr lang="en-US" altLang="ko-KR" dirty="0"/>
              <a:t>+ d1*d2</a:t>
            </a:r>
            <a:r>
              <a:rPr lang="en-US" altLang="ko-KR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[[1*4+ 0*2, 1*1+0*2],[0*4+1*2, 0*1+1*2]]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581128"/>
            <a:ext cx="1296144" cy="1296005"/>
            <a:chOff x="1763688" y="4221088"/>
            <a:chExt cx="1925214" cy="1897221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59832" y="4581128"/>
            <a:ext cx="1296144" cy="1296005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120" y="3480700"/>
            <a:ext cx="2880320" cy="2588311"/>
            <a:chOff x="5197505" y="3140968"/>
            <a:chExt cx="3334935" cy="3312368"/>
          </a:xfrm>
        </p:grpSpPr>
        <p:grpSp>
          <p:nvGrpSpPr>
            <p:cNvPr id="22" name="그룹 21"/>
            <p:cNvGrpSpPr/>
            <p:nvPr/>
          </p:nvGrpSpPr>
          <p:grpSpPr>
            <a:xfrm>
              <a:off x="5292080" y="5157331"/>
              <a:ext cx="1296144" cy="1296005"/>
              <a:chOff x="1763688" y="4221088"/>
              <a:chExt cx="1925214" cy="189722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36296" y="3212976"/>
              <a:ext cx="1296144" cy="1296005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36296" y="5085323"/>
              <a:ext cx="1296144" cy="1296005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33" name="직사각형 3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197505" y="5114911"/>
              <a:ext cx="1420383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64288" y="3140968"/>
              <a:ext cx="752535" cy="144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7346795" y="4604567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6040858">
              <a:off x="6706674" y="5219906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44008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7784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9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Numpy.dot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처리</a:t>
            </a:r>
            <a:endParaRPr lang="ko-KR" altLang="en-US" sz="28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55218"/>
            <a:ext cx="4752528" cy="28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591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3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정방행렬에 하나의 수를 대응시킴으로써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연립방정식의 해를 구하거나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 해의 존재성을 살피려고 할 때 쓰여짐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95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 구하기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1986" name="Picture 2" descr="http://ktword.co.kr/img_data/4650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3068960"/>
            <a:ext cx="27527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37363" y="501317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3 1</a:t>
            </a:r>
          </a:p>
          <a:p>
            <a:r>
              <a:rPr lang="en-US" altLang="ko-KR" dirty="0" smtClean="0"/>
              <a:t>2 2</a:t>
            </a:r>
            <a:endParaRPr lang="ko-KR" altLang="en-US" dirty="0"/>
          </a:p>
        </p:txBody>
      </p:sp>
      <p:sp>
        <p:nvSpPr>
          <p:cNvPr id="5" name="왼쪽 대괄호 4"/>
          <p:cNvSpPr/>
          <p:nvPr/>
        </p:nvSpPr>
        <p:spPr>
          <a:xfrm>
            <a:off x="1421339" y="5013176"/>
            <a:ext cx="73152" cy="646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/>
          <p:cNvSpPr/>
          <p:nvPr/>
        </p:nvSpPr>
        <p:spPr>
          <a:xfrm>
            <a:off x="2285435" y="5013176"/>
            <a:ext cx="73152" cy="6463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9687" y="51516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51750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078" y="5151675"/>
            <a:ext cx="13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3*2 – 1*2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4386" y="567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2287" y="5675995"/>
            <a:ext cx="8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59498"/>
            <a:ext cx="27908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행렬식을 계산시 앞에 두 열을 뒤에 복사 후 계산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3015" name="Picture 7" descr="http://ktword.co.kr/img_data/4650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196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4592161"/>
            <a:ext cx="158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3 1 3 3 1</a:t>
            </a:r>
          </a:p>
          <a:p>
            <a:pPr algn="ctr"/>
            <a:r>
              <a:rPr lang="en-US" altLang="ko-KR" sz="1400" dirty="0" smtClean="0"/>
              <a:t>2 2 3 2 2</a:t>
            </a:r>
          </a:p>
          <a:p>
            <a:pPr algn="ctr"/>
            <a:r>
              <a:rPr lang="en-US" altLang="ko-KR" sz="1400" dirty="0" smtClean="0"/>
              <a:t>1 1 1 1 1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40838" y="5511867"/>
            <a:ext cx="3527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= 3*2*1 – 3*2*1 + 1*3*1 – 3*3*1 + 3*2*1 – 1*2*1</a:t>
            </a:r>
          </a:p>
          <a:p>
            <a:r>
              <a:rPr lang="en-US" altLang="ko-KR" sz="1000" dirty="0" smtClean="0"/>
              <a:t>= 6 – 6 + 3 -9 + 6 -2</a:t>
            </a:r>
          </a:p>
          <a:p>
            <a:r>
              <a:rPr lang="en-US" altLang="ko-KR" sz="1000" dirty="0" smtClean="0"/>
              <a:t>= 15 – 17</a:t>
            </a:r>
          </a:p>
          <a:p>
            <a:r>
              <a:rPr lang="en-US" altLang="ko-KR" sz="1000" dirty="0" smtClean="0"/>
              <a:t>= -2</a:t>
            </a:r>
            <a:endParaRPr lang="ko-KR" altLang="en-US" sz="1000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35135"/>
            <a:ext cx="3448050" cy="261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3013" name="Picture 5" descr="http://cfile25.uf.tistory.com/image/113B043B4F88582B382E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11360"/>
            <a:ext cx="3717547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http://ktword.co.kr/img_data/4650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22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35147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8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ave/load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생성된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파일에 저장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</a:t>
            </a:r>
            <a:r>
              <a:rPr lang="en-US" altLang="ko-KR" dirty="0" smtClean="0"/>
              <a:t>)</a:t>
            </a:r>
            <a:r>
              <a:rPr lang="ko-KR" altLang="en-US" dirty="0" smtClean="0"/>
              <a:t>했다가 다시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해서  처리가 가능</a:t>
            </a: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00" y="2924944"/>
            <a:ext cx="6086475" cy="328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0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minor determinant</a:t>
            </a:r>
          </a:p>
        </p:txBody>
      </p:sp>
    </p:spTree>
    <p:extLst>
      <p:ext uri="{BB962C8B-B14F-4D97-AF65-F5344CB8AC3E}">
        <p14:creationId xmlns:p14="http://schemas.microsoft.com/office/powerpoint/2010/main" val="22219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988" y="4005064"/>
            <a:ext cx="119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2 1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1 2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-1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54801"/>
            <a:ext cx="1190732" cy="310303"/>
            <a:chOff x="2844629" y="4054801"/>
            <a:chExt cx="1190732" cy="310303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103494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618154"/>
            <a:ext cx="1190732" cy="323014"/>
            <a:chOff x="2902716" y="4753137"/>
            <a:chExt cx="1190732" cy="323014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81454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236704"/>
            <a:ext cx="1190732" cy="280528"/>
            <a:chOff x="2843808" y="5515703"/>
            <a:chExt cx="1190732" cy="280528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53462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233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31231" y="58159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M22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5801408" y="5815949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2</a:t>
            </a:r>
            <a:endParaRPr lang="ko-KR" altLang="en-US" sz="11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3131840" y="5814420"/>
            <a:ext cx="1190732" cy="278876"/>
            <a:chOff x="2843808" y="5515703"/>
            <a:chExt cx="1190732" cy="278876"/>
          </a:xfrm>
        </p:grpSpPr>
        <p:sp>
          <p:nvSpPr>
            <p:cNvPr id="47" name="TextBox 46"/>
            <p:cNvSpPr txBox="1"/>
            <p:nvPr/>
          </p:nvSpPr>
          <p:spPr>
            <a:xfrm>
              <a:off x="2843808" y="5532969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endParaRPr lang="ko-KR" altLang="en-US" sz="1100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9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pic>
        <p:nvPicPr>
          <p:cNvPr id="40962" name="Picture 2" descr="http://www.ktword.co.kr/img_data/503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2591"/>
            <a:ext cx="31146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4118543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M13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4683751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7984" y="5268848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2*1 -2*1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0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15920"/>
            <a:ext cx="1190732" cy="430887"/>
            <a:chOff x="2844629" y="4015920"/>
            <a:chExt cx="1190732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015920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581128"/>
            <a:ext cx="1190732" cy="430887"/>
            <a:chOff x="2902716" y="4716111"/>
            <a:chExt cx="1190732" cy="430887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716111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166225"/>
            <a:ext cx="1190732" cy="430887"/>
            <a:chOff x="2843808" y="5445224"/>
            <a:chExt cx="1190732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445224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r>
                <a:rPr lang="en-US" altLang="ko-KR" sz="1100" dirty="0"/>
                <a:t>2</a:t>
              </a:r>
              <a:r>
                <a:rPr lang="en-US" altLang="ko-KR" sz="1100" dirty="0" smtClean="0"/>
                <a:t>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1828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31231" y="5949280"/>
            <a:ext cx="374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3M11+(-1)* 1M12 + 3M13 </a:t>
            </a:r>
          </a:p>
          <a:p>
            <a:r>
              <a:rPr lang="en-US" altLang="ko-KR" dirty="0" smtClean="0"/>
              <a:t>= -3+1+0 = -2</a:t>
            </a:r>
            <a:endParaRPr lang="ko-KR" altLang="en-US" dirty="0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1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소행렬식을</a:t>
            </a:r>
            <a:r>
              <a:rPr lang="ko-KR" altLang="en-US" sz="2800" dirty="0" smtClean="0"/>
              <a:t> 구해서 행렬식 값 비교</a:t>
            </a:r>
            <a:endParaRPr lang="ko-KR" altLang="en-US" sz="280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400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역행렬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81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여인</a:t>
            </a:r>
            <a:r>
              <a:rPr lang="ko-KR" altLang="en-US" dirty="0"/>
              <a:t>수</a:t>
            </a:r>
            <a:r>
              <a:rPr lang="en-US" altLang="ko-KR" dirty="0" smtClean="0"/>
              <a:t>(cofactor)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소행렬식을</a:t>
            </a:r>
            <a:r>
              <a:rPr lang="ko-KR" altLang="en-US" dirty="0" smtClean="0"/>
              <a:t> 이용한 값을  여인수를 표시 </a:t>
            </a:r>
            <a:endParaRPr lang="en-US" altLang="ko-KR" dirty="0"/>
          </a:p>
        </p:txBody>
      </p:sp>
      <p:pic>
        <p:nvPicPr>
          <p:cNvPr id="41986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" y="2276872"/>
            <a:ext cx="1143000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81236"/>
              </p:ext>
            </p:extLst>
          </p:nvPr>
        </p:nvGraphicFramePr>
        <p:xfrm>
          <a:off x="3275856" y="2620913"/>
          <a:ext cx="4968552" cy="39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5"/>
                <a:gridCol w="840895"/>
                <a:gridCol w="774768"/>
                <a:gridCol w="686450"/>
                <a:gridCol w="745424"/>
                <a:gridCol w="1080120"/>
              </a:tblGrid>
              <a:tr h="3450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소행렬식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결과값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2 2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수반행렬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)  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여인수행렬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소행렬식으로</a:t>
            </a:r>
            <a:r>
              <a:rPr lang="ko-KR" altLang="en-US" dirty="0" smtClean="0"/>
              <a:t> 계산된 원소 즉 여인수로 구성된 행렬의 전치행렬을 수반행렬이라 함 </a:t>
            </a:r>
            <a:endParaRPr lang="en-US" altLang="ko-KR" dirty="0"/>
          </a:p>
        </p:txBody>
      </p:sp>
      <p:pic>
        <p:nvPicPr>
          <p:cNvPr id="45058" name="Picture 2" descr="http://www.ktword.co.kr/img_data/5037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4213"/>
            <a:ext cx="25622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460628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2  -3</a:t>
            </a:r>
          </a:p>
          <a:p>
            <a:r>
              <a:rPr lang="en-US" altLang="ko-KR" dirty="0" smtClean="0"/>
              <a:t> 1   0  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24040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-1   1   0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2   0  -2</a:t>
            </a:r>
          </a:p>
          <a:p>
            <a:r>
              <a:rPr lang="en-US" altLang="ko-KR" dirty="0" smtClean="0"/>
              <a:t>-3  -3   4</a:t>
            </a:r>
            <a:endParaRPr lang="ko-KR" altLang="en-US" dirty="0"/>
          </a:p>
        </p:txBody>
      </p:sp>
      <p:sp>
        <p:nvSpPr>
          <p:cNvPr id="9" name="오른쪽 대괄호 8"/>
          <p:cNvSpPr/>
          <p:nvPr/>
        </p:nvSpPr>
        <p:spPr>
          <a:xfrm>
            <a:off x="6300192" y="460628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4714872" y="460628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/>
          <p:cNvSpPr/>
          <p:nvPr/>
        </p:nvSpPr>
        <p:spPr>
          <a:xfrm>
            <a:off x="6263616" y="3144213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4678296" y="3144213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31442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여인수행렬의</a:t>
            </a:r>
            <a:r>
              <a:rPr lang="ko-KR" altLang="en-US" dirty="0" smtClean="0"/>
              <a:t> 전치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48832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수반행렬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40962" name="Picture 2" descr="http://www.ktword.co.kr/img_data/465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9" y="2441213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0651" y="4985423"/>
            <a:ext cx="2521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[[ 0.66666667 -0.33333333]</a:t>
            </a:r>
          </a:p>
          <a:p>
            <a:r>
              <a:rPr lang="en-US" altLang="ko-KR" sz="1200" dirty="0"/>
              <a:t> [-0.33333333  0.66666667]]</a:t>
            </a:r>
            <a:endParaRPr lang="ko-KR" altLang="en-US" sz="1200" dirty="0"/>
          </a:p>
        </p:txBody>
      </p:sp>
      <p:sp>
        <p:nvSpPr>
          <p:cNvPr id="10" name="오른쪽 대괄호 9"/>
          <p:cNvSpPr/>
          <p:nvPr/>
        </p:nvSpPr>
        <p:spPr>
          <a:xfrm>
            <a:off x="5335138" y="467731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3749818" y="467731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1706" y="4954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1/3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5055" y="479787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2 -1</a:t>
            </a:r>
          </a:p>
          <a:p>
            <a:pPr algn="ctr"/>
            <a:r>
              <a:rPr lang="en-US" altLang="ko-KR" dirty="0" smtClean="0"/>
              <a:t>-1 2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4983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7364" y="4850576"/>
            <a:ext cx="11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2 1</a:t>
            </a:r>
          </a:p>
          <a:p>
            <a:pPr algn="ctr"/>
            <a:r>
              <a:rPr lang="en-US" altLang="ko-KR" dirty="0" smtClean="0"/>
              <a:t>1 2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2324793" y="4673099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739473" y="4673099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30144" y="455992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519662" y="31566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663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083024" y="5312241"/>
            <a:ext cx="2159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[[ 0.5 -1.   1.5]</a:t>
            </a:r>
          </a:p>
          <a:p>
            <a:r>
              <a:rPr lang="en-US" altLang="ko-KR" dirty="0"/>
              <a:t> [-0.5  0.   1.5]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[ 0</a:t>
            </a:r>
            <a:r>
              <a:rPr lang="en-US" altLang="ko-KR" dirty="0"/>
              <a:t>.   1.  -2. ]]</a:t>
            </a:r>
            <a:endParaRPr lang="ko-KR" altLang="en-US" dirty="0"/>
          </a:p>
        </p:txBody>
      </p:sp>
      <p:sp>
        <p:nvSpPr>
          <p:cNvPr id="10" name="오른쪽 대괄호 9"/>
          <p:cNvSpPr/>
          <p:nvPr/>
        </p:nvSpPr>
        <p:spPr>
          <a:xfrm>
            <a:off x="7668344" y="396441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6083024" y="396441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4912" y="424141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- 0.5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96441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2  -3</a:t>
            </a:r>
          </a:p>
          <a:p>
            <a:r>
              <a:rPr lang="en-US" altLang="ko-KR" smtClean="0"/>
              <a:t>  1   0  </a:t>
            </a:r>
            <a:r>
              <a:rPr lang="en-US" altLang="ko-KR" dirty="0" smtClean="0"/>
              <a:t>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7828" y="531224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47451" y="5423438"/>
            <a:ext cx="119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3 1 3 </a:t>
            </a:r>
          </a:p>
          <a:p>
            <a:pPr algn="ctr"/>
            <a:r>
              <a:rPr lang="en-US" altLang="ko-KR" dirty="0" smtClean="0"/>
              <a:t>2 2 3 </a:t>
            </a:r>
          </a:p>
          <a:p>
            <a:pPr algn="ctr"/>
            <a:r>
              <a:rPr lang="en-US" altLang="ko-KR" dirty="0" smtClean="0"/>
              <a:t>1 1 1 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3964880" y="541350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2379560" y="541350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70231" y="530032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41988" name="Picture 4" descr="https://upload.wikimedia.org/math/7/b/8/7b8bb2b4592edccf4ad3102c9729ea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4" y="3025387"/>
            <a:ext cx="4524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940152" y="29655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01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역행렬</a:t>
            </a:r>
            <a:r>
              <a:rPr lang="ko-KR" altLang="en-US" sz="2800" dirty="0" smtClean="0"/>
              <a:t> 계산</a:t>
            </a:r>
            <a:endParaRPr lang="ko-KR" altLang="en-US" sz="28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32048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6. </a:t>
            </a:r>
            <a:r>
              <a:rPr lang="en-US" altLang="ko-KR" sz="4000" dirty="0" smtClean="0"/>
              <a:t>Python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statistics 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7.</a:t>
            </a:r>
            <a:r>
              <a:rPr lang="en-US" altLang="ko-KR" sz="4000" dirty="0" smtClean="0"/>
              <a:t>Matplotlib </a:t>
            </a:r>
            <a:r>
              <a:rPr lang="ko-KR" altLang="en-US" sz="4000" dirty="0" smtClean="0"/>
              <a:t> </a:t>
            </a: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/>
              <a:t>8</a:t>
            </a:r>
            <a:r>
              <a:rPr lang="en-US" altLang="ko-KR" sz="4000" dirty="0" smtClean="0"/>
              <a:t>. </a:t>
            </a:r>
            <a:r>
              <a:rPr lang="en-US" altLang="ko-KR" sz="4000" dirty="0" smtClean="0"/>
              <a:t>Pandas </a:t>
            </a:r>
            <a:r>
              <a:rPr lang="en-US" altLang="ko-KR" sz="4000" dirty="0" err="1" smtClean="0"/>
              <a:t>DataFrame</a:t>
            </a:r>
            <a:r>
              <a:rPr lang="en-US" altLang="ko-KR" sz="4000" dirty="0" smtClean="0"/>
              <a:t> (</a:t>
            </a:r>
            <a:r>
              <a:rPr lang="en-US" altLang="ko-KR" sz="4000" dirty="0"/>
              <a:t>2</a:t>
            </a:r>
            <a:r>
              <a:rPr lang="ko-KR" altLang="en-US" sz="4000" dirty="0"/>
              <a:t>차원</a:t>
            </a:r>
            <a:r>
              <a:rPr lang="en-US" altLang="ko-KR" sz="4000" dirty="0" smtClean="0"/>
              <a:t>)</a:t>
            </a:r>
            <a:br>
              <a:rPr lang="en-US" altLang="ko-KR" sz="4000" dirty="0" smtClean="0"/>
            </a:br>
            <a:r>
              <a:rPr lang="en-US" altLang="ko-KR" sz="4000" dirty="0"/>
              <a:t>9</a:t>
            </a:r>
            <a:r>
              <a:rPr lang="en-US" altLang="ko-KR" sz="4000" dirty="0" smtClean="0"/>
              <a:t>. </a:t>
            </a:r>
            <a:r>
              <a:rPr lang="en-US" altLang="ko-KR" sz="4000" dirty="0" smtClean="0"/>
              <a:t>Pandas panel(3</a:t>
            </a:r>
            <a:r>
              <a:rPr lang="ko-KR" altLang="en-US" sz="4000" dirty="0" smtClean="0"/>
              <a:t>차원</a:t>
            </a:r>
            <a:r>
              <a:rPr lang="en-US" altLang="ko-KR" sz="4000" dirty="0" smtClean="0"/>
              <a:t>)</a:t>
            </a:r>
            <a:br>
              <a:rPr lang="en-US" altLang="ko-KR" sz="4000" dirty="0" smtClean="0"/>
            </a:br>
            <a:r>
              <a:rPr lang="en-US" altLang="ko-KR" sz="4000" dirty="0" smtClean="0"/>
              <a:t>10</a:t>
            </a:r>
            <a:r>
              <a:rPr lang="en-US" altLang="ko-KR" sz="4000" dirty="0" smtClean="0"/>
              <a:t>. </a:t>
            </a:r>
            <a:r>
              <a:rPr lang="en-US" altLang="ko-KR" sz="4000" dirty="0" smtClean="0"/>
              <a:t>Pandas </a:t>
            </a:r>
            <a:r>
              <a:rPr lang="en-US" altLang="ko-KR" sz="4000" dirty="0" err="1" smtClean="0"/>
              <a:t>Serires</a:t>
            </a:r>
            <a:r>
              <a:rPr lang="en-US" altLang="ko-KR" sz="4000" dirty="0" smtClean="0"/>
              <a:t> (1</a:t>
            </a:r>
            <a:r>
              <a:rPr lang="ko-KR" altLang="en-US" sz="4000" dirty="0" smtClean="0"/>
              <a:t>차원</a:t>
            </a:r>
            <a:r>
              <a:rPr lang="en-US" altLang="ko-KR" sz="4000" dirty="0" smtClean="0"/>
              <a:t>)</a:t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42933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4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27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행</a:t>
            </a:r>
            <a:r>
              <a:rPr lang="ko-KR" altLang="en-US" sz="2800" dirty="0" smtClean="0"/>
              <a:t>끼리 </a:t>
            </a:r>
            <a:r>
              <a:rPr lang="ko-KR" altLang="en-US" sz="2800" dirty="0" err="1" smtClean="0"/>
              <a:t>곱한후</a:t>
            </a:r>
            <a:r>
              <a:rPr lang="ko-KR" altLang="en-US" sz="2800" dirty="0" smtClean="0"/>
              <a:t> 덧셈을 하여 표시</a:t>
            </a:r>
            <a:endParaRPr lang="ko-KR" altLang="en-US" sz="2800" dirty="0"/>
          </a:p>
        </p:txBody>
      </p:sp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750216"/>
              </p:ext>
            </p:extLst>
          </p:nvPr>
        </p:nvGraphicFramePr>
        <p:xfrm>
          <a:off x="1037900" y="3061160"/>
          <a:ext cx="4357052" cy="1521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4" name="Equation" r:id="rId3" imgW="4229100" imgH="1397000" progId="Equation.3">
                  <p:embed/>
                </p:oleObj>
              </mc:Choice>
              <mc:Fallback>
                <p:oleObj name="Equation" r:id="rId3" imgW="4229100" imgH="139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900" y="3061160"/>
                        <a:ext cx="4357052" cy="15213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아래쪽 화살표 20"/>
          <p:cNvSpPr/>
          <p:nvPr/>
        </p:nvSpPr>
        <p:spPr>
          <a:xfrm>
            <a:off x="3380400" y="5347076"/>
            <a:ext cx="212289" cy="242986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2" name="그룹 20"/>
          <p:cNvGrpSpPr>
            <a:grpSpLocks/>
          </p:cNvGrpSpPr>
          <p:nvPr/>
        </p:nvGrpSpPr>
        <p:grpSpPr bwMode="auto">
          <a:xfrm>
            <a:off x="2860657" y="5031351"/>
            <a:ext cx="1226885" cy="242986"/>
            <a:chOff x="794328" y="6040581"/>
            <a:chExt cx="1006765" cy="332510"/>
          </a:xfrm>
        </p:grpSpPr>
        <p:cxnSp>
          <p:nvCxnSpPr>
            <p:cNvPr id="23" name="직선 연결선 22"/>
            <p:cNvCxnSpPr/>
            <p:nvPr/>
          </p:nvCxnSpPr>
          <p:spPr>
            <a:xfrm rot="5400000">
              <a:off x="628073" y="6206836"/>
              <a:ext cx="33251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803939" y="6373091"/>
              <a:ext cx="9971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 flipV="1">
              <a:off x="1643310" y="6206836"/>
              <a:ext cx="31556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267744" y="4713469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n*m 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07527" y="4715008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n*m 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974887" y="5687462"/>
            <a:ext cx="11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n*n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471500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두행열의</a:t>
            </a:r>
            <a:r>
              <a:rPr lang="ko-KR" altLang="en-US" dirty="0" smtClean="0"/>
              <a:t> 마지막 차원이 </a:t>
            </a:r>
            <a:r>
              <a:rPr lang="ko-KR" altLang="en-US" dirty="0" err="1" smtClean="0"/>
              <a:t>값으면</a:t>
            </a:r>
            <a:r>
              <a:rPr lang="ko-KR" altLang="en-US" dirty="0" smtClean="0"/>
              <a:t> 처리가 가능하고 결과는 마지막 차원을 제외해서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7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4824536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0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en-US" altLang="ko-KR" sz="2800" dirty="0" smtClean="0"/>
              <a:t>a(2,2</a:t>
            </a:r>
            <a:r>
              <a:rPr lang="en-US" altLang="ko-KR" sz="2800" dirty="0"/>
              <a:t>) </a:t>
            </a:r>
            <a:r>
              <a:rPr lang="ko-KR" altLang="en-US" sz="2800" dirty="0"/>
              <a:t>행렬과 </a:t>
            </a:r>
            <a:r>
              <a:rPr lang="en-US" altLang="ko-KR" sz="2800" dirty="0"/>
              <a:t>b(2,2)</a:t>
            </a:r>
            <a:r>
              <a:rPr lang="ko-KR" altLang="en-US" sz="2800" dirty="0" err="1"/>
              <a:t>행열의</a:t>
            </a:r>
            <a:r>
              <a:rPr lang="ko-KR" altLang="en-US" sz="2800" dirty="0"/>
              <a:t> 마지막 차수가 같으므로 </a:t>
            </a:r>
            <a:r>
              <a:rPr lang="ko-KR" altLang="en-US" sz="2800" dirty="0" smtClean="0"/>
              <a:t>계산결과는 </a:t>
            </a:r>
            <a:r>
              <a:rPr lang="en-US" altLang="ko-KR" sz="2800" dirty="0" smtClean="0"/>
              <a:t>n*m, m*n = n*n</a:t>
            </a:r>
            <a:endParaRPr lang="ko-KR" altLang="en-US" sz="2800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11236"/>
            <a:ext cx="4752528" cy="229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95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 </a:t>
            </a:r>
            <a:r>
              <a:rPr lang="en-US" altLang="ko-KR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6614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 smtClean="0"/>
              <a:t>numpy.cross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r>
              <a:rPr lang="en-US" altLang="ko-KR" sz="2400" dirty="0" smtClean="0"/>
              <a:t> = A.T  * B</a:t>
            </a:r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</a:t>
            </a:r>
            <a:r>
              <a:rPr lang="en-US" altLang="ko-KR" sz="2400" dirty="0" smtClean="0"/>
              <a:t>a1*b2 </a:t>
            </a:r>
            <a:r>
              <a:rPr lang="en-US" altLang="ko-KR" sz="2400" dirty="0"/>
              <a:t>-</a:t>
            </a:r>
            <a:r>
              <a:rPr lang="en-US" altLang="ko-KR" sz="2400" dirty="0" smtClean="0"/>
              <a:t> c1*a2 , b1*d2 – d1*c2])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[[1*1- 0*4,0*2-1*2]]</a:t>
            </a:r>
            <a:endParaRPr lang="en-US" altLang="ko-KR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1115616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808715" y="4823647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115616" y="5395201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808715" y="537768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372207" y="4841163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036503" y="4841162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372207" y="5395200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036503" y="5395199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948264" y="5211974"/>
            <a:ext cx="1119455" cy="402790"/>
            <a:chOff x="1763688" y="4221088"/>
            <a:chExt cx="1925214" cy="914400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-2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012160" y="521139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41" idx="3"/>
            <a:endCxn id="49" idx="1"/>
          </p:cNvCxnSpPr>
          <p:nvPr/>
        </p:nvCxnSpPr>
        <p:spPr>
          <a:xfrm>
            <a:off x="4424332" y="5081381"/>
            <a:ext cx="612171" cy="571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7" idx="1"/>
            <a:endCxn id="44" idx="3"/>
          </p:cNvCxnSpPr>
          <p:nvPr/>
        </p:nvCxnSpPr>
        <p:spPr>
          <a:xfrm flipH="1">
            <a:off x="4424332" y="5098896"/>
            <a:ext cx="612171" cy="5365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8" idx="1"/>
          </p:cNvCxnSpPr>
          <p:nvPr/>
        </p:nvCxnSpPr>
        <p:spPr>
          <a:xfrm>
            <a:off x="1731233" y="5098898"/>
            <a:ext cx="640974" cy="55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1"/>
            <a:endCxn id="42" idx="3"/>
          </p:cNvCxnSpPr>
          <p:nvPr/>
        </p:nvCxnSpPr>
        <p:spPr>
          <a:xfrm flipH="1">
            <a:off x="1731233" y="5098897"/>
            <a:ext cx="640974" cy="5540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4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6333"/>
            <a:ext cx="4896544" cy="24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71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b1*b2, a1*c2 + b1*d2], [c1*a2 + d1*b2, c1*c2 + d1*d2</a:t>
            </a:r>
            <a:r>
              <a:rPr lang="en-US" altLang="ko-KR" sz="2400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[[1*4+0*1,1*2+0*2],[0*4+1*1, 0*2+1*2]]</a:t>
            </a:r>
            <a:endParaRPr lang="en-US" altLang="ko-KR" sz="24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48071" y="4841164"/>
            <a:ext cx="1296144" cy="1069504"/>
            <a:chOff x="1763688" y="4221088"/>
            <a:chExt cx="1925214" cy="1897221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59832" y="4841164"/>
            <a:ext cx="1296144" cy="1069504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46" name="직사각형 4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33803" y="5233292"/>
            <a:ext cx="1119455" cy="835719"/>
            <a:chOff x="1763688" y="4221088"/>
            <a:chExt cx="1925214" cy="1897221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835719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412985" y="5186858"/>
            <a:ext cx="1119455" cy="83571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7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err="1" smtClean="0"/>
              <a:t>행열의</a:t>
            </a:r>
            <a:r>
              <a:rPr lang="ko-KR" altLang="en-US" sz="2800" dirty="0" smtClean="0"/>
              <a:t>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9685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7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이해하기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동일한 데이터 타입으로 처리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31460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70784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5496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408" y="282204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rray( [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995120" y="276920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])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2712" y="29353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885184" y="28627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33056"/>
            <a:ext cx="3744416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0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a(2,3,2)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err="1" smtClean="0"/>
              <a:t>행열의</a:t>
            </a:r>
            <a:r>
              <a:rPr lang="ko-KR" altLang="en-US" sz="2800" dirty="0" smtClean="0"/>
              <a:t>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8457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3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outer </a:t>
            </a:r>
            <a:r>
              <a:rPr lang="en-US" altLang="ko-KR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18511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벡터를 가지고 벡터 크기를 행과 열로 만드는 함수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이상일 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만든 후에 행렬로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1378642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5879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58005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3893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2*2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Out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벡터에 대한 행렬로 구성</a:t>
            </a:r>
            <a:r>
              <a:rPr lang="en-US" altLang="ko-KR" sz="2800" dirty="0" smtClean="0"/>
              <a:t>out[</a:t>
            </a:r>
            <a:r>
              <a:rPr lang="en-US" altLang="ko-KR" sz="2800" dirty="0" err="1" smtClean="0"/>
              <a:t>i</a:t>
            </a:r>
            <a:r>
              <a:rPr lang="en-US" altLang="ko-KR" sz="2800" dirty="0"/>
              <a:t>, j] = a[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 * b[j]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71330"/>
            <a:ext cx="424847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벡터가 </a:t>
            </a:r>
            <a:r>
              <a:rPr lang="ko-KR" altLang="en-US" sz="2800" dirty="0" err="1" smtClean="0"/>
              <a:t>행이되고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벡터가 열이 되어 </a:t>
            </a:r>
            <a:r>
              <a:rPr lang="en-US" altLang="ko-KR" sz="2800" dirty="0" smtClean="0"/>
              <a:t>5*5</a:t>
            </a:r>
            <a:r>
              <a:rPr lang="ko-KR" altLang="en-US" sz="2800" dirty="0" smtClean="0"/>
              <a:t>행렬을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6161"/>
            <a:ext cx="547260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3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값이 문자일 경우 문자 배수만큼 처리</a:t>
            </a:r>
            <a:endParaRPr lang="en-US" altLang="ko-KR" sz="2800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53085"/>
            <a:ext cx="532859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2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tensordot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9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pic>
        <p:nvPicPr>
          <p:cNvPr id="9218" name="Picture 2" descr="https://upload.wikimedia.org/math/9/2/c/92c57dd740f9cc677874830217c068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61206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645024"/>
            <a:ext cx="741682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3277527" y="498962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3" name="그룹 9222"/>
          <p:cNvGrpSpPr/>
          <p:nvPr/>
        </p:nvGrpSpPr>
        <p:grpSpPr>
          <a:xfrm>
            <a:off x="829256" y="4746630"/>
            <a:ext cx="2376263" cy="844248"/>
            <a:chOff x="683568" y="4437112"/>
            <a:chExt cx="3207905" cy="1069504"/>
          </a:xfrm>
        </p:grpSpPr>
        <p:grpSp>
          <p:nvGrpSpPr>
            <p:cNvPr id="6" name="그룹 5"/>
            <p:cNvGrpSpPr/>
            <p:nvPr/>
          </p:nvGrpSpPr>
          <p:grpSpPr>
            <a:xfrm>
              <a:off x="683568" y="4437112"/>
              <a:ext cx="1296144" cy="1069504"/>
              <a:chOff x="1763688" y="4221088"/>
              <a:chExt cx="1925214" cy="189722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595329" y="4437112"/>
              <a:ext cx="1296144" cy="1069504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4</a:t>
                </a:r>
                <a:endParaRPr lang="ko-KR" altLang="en-US" sz="1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</p:grpSp>
        <p:grpSp>
          <p:nvGrpSpPr>
            <p:cNvPr id="9221" name="그룹 9220"/>
            <p:cNvGrpSpPr/>
            <p:nvPr/>
          </p:nvGrpSpPr>
          <p:grpSpPr>
            <a:xfrm>
              <a:off x="2091273" y="4818884"/>
              <a:ext cx="368776" cy="327908"/>
              <a:chOff x="4860032" y="2492896"/>
              <a:chExt cx="914400" cy="91440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860032" y="2492896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9217" name="직선 연결선 9216"/>
              <p:cNvCxnSpPr>
                <a:stCxn id="5" idx="1"/>
                <a:endCxn id="5" idx="5"/>
              </p:cNvCxnSpPr>
              <p:nvPr/>
            </p:nvCxnSpPr>
            <p:spPr>
              <a:xfrm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0" name="직선 연결선 9219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22" name="그룹 9221"/>
          <p:cNvGrpSpPr/>
          <p:nvPr/>
        </p:nvGrpSpPr>
        <p:grpSpPr>
          <a:xfrm>
            <a:off x="3724700" y="4638384"/>
            <a:ext cx="2073107" cy="1271724"/>
            <a:chOff x="4932040" y="4074204"/>
            <a:chExt cx="3739384" cy="1942975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20623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32040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20623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80112" y="4074204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551969" y="4080926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580112" y="5174738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551969" y="5181460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54" name="직사각형 5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5941823" y="5096990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4" name="그룹 9223"/>
          <p:cNvGrpSpPr/>
          <p:nvPr/>
        </p:nvGrpSpPr>
        <p:grpSpPr>
          <a:xfrm>
            <a:off x="6493523" y="4588583"/>
            <a:ext cx="1822893" cy="1360697"/>
            <a:chOff x="6804248" y="4411083"/>
            <a:chExt cx="2354590" cy="1763487"/>
          </a:xfrm>
        </p:grpSpPr>
        <p:grpSp>
          <p:nvGrpSpPr>
            <p:cNvPr id="26" name="그룹 25"/>
            <p:cNvGrpSpPr/>
            <p:nvPr/>
          </p:nvGrpSpPr>
          <p:grpSpPr>
            <a:xfrm>
              <a:off x="6804248" y="442615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039383" y="441108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2" name="직사각형 6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04248" y="533885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7" name="직사각형 6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3688" y="5203910"/>
                <a:ext cx="914400" cy="914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039383" y="532378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72" name="직사각형 7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</p:grpSp>
      <p:sp>
        <p:nvSpPr>
          <p:cNvPr id="9225" name="TextBox 9224"/>
          <p:cNvSpPr txBox="1"/>
          <p:nvPr/>
        </p:nvSpPr>
        <p:spPr>
          <a:xfrm>
            <a:off x="1057266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19378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703985" y="4106942"/>
            <a:ext cx="14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2,2,2,2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행렬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개가 만나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차원 행렬 구성</a:t>
            </a:r>
            <a:endParaRPr lang="en-US" altLang="ko-KR" sz="28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67"/>
            <a:ext cx="5810597" cy="44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7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이해하기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 각 원소내의 데이터 타입을 다양하게 구성할 수 있음 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31460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70784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5496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82552" y="363329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</a:t>
            </a:r>
            <a:r>
              <a:rPr lang="en-US" altLang="ko-KR" sz="1200" dirty="0" smtClean="0"/>
              <a:t>umpy.int_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466728" y="363329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numpy.float</a:t>
            </a:r>
            <a:r>
              <a:rPr lang="en-US" altLang="ko-KR" sz="1200" dirty="0" smtClean="0"/>
              <a:t>_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122912" y="363329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numpy.bool</a:t>
            </a:r>
            <a:r>
              <a:rPr lang="en-US" altLang="ko-KR" sz="1200" dirty="0" smtClean="0"/>
              <a:t>_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86408" y="282204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rray( [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995120" y="276920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])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2712" y="29353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885184" y="28627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78" y="4005064"/>
            <a:ext cx="5243602" cy="241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937115" y="283636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( </a:t>
            </a:r>
            <a:endParaRPr lang="ko-KR" alt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522910" y="280430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52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axes = 0 tensor product,  axes = 1 tensor dot product,  axes = 2 tenser double contraction </a:t>
            </a:r>
            <a:r>
              <a:rPr lang="ko-KR" altLang="en-US" sz="2800" dirty="0" smtClean="0"/>
              <a:t>즉 벡터연산</a:t>
            </a:r>
            <a:endParaRPr lang="en-US" altLang="ko-KR" sz="2800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1"/>
            <a:ext cx="604867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대각행</a:t>
            </a:r>
            <a:r>
              <a:rPr lang="ko-KR" altLang="en-US" dirty="0" err="1"/>
              <a:t>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80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 : 3</a:t>
            </a:r>
            <a:r>
              <a:rPr lang="ko-KR" altLang="en-US" dirty="0" smtClean="0"/>
              <a:t>차원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(2,2,2)</a:t>
            </a:r>
            <a:r>
              <a:rPr lang="ko-KR" altLang="en-US" sz="2800" dirty="0" smtClean="0"/>
              <a:t> 대각행렬의 합은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차원의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</a:t>
            </a:r>
            <a:r>
              <a:rPr lang="ko-KR" altLang="en-US" sz="2800" dirty="0" err="1" smtClean="0"/>
              <a:t>두번체의</a:t>
            </a:r>
            <a:r>
              <a:rPr lang="ko-KR" altLang="en-US" sz="2800" dirty="0" smtClean="0"/>
              <a:t> 마지막을 합산해서 출력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2087420" y="43644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87420" y="47881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41679" y="43644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41679" y="47881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377883" y="43166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77883" y="47403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32142" y="43166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32142" y="47403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61659" y="35953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52122" y="36208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954053" y="4321952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04303" y="4709916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3009731" y="4537976"/>
            <a:ext cx="1294572" cy="387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대각행렬의 합을 출력</a:t>
            </a:r>
            <a:endParaRPr lang="en-US" altLang="ko-KR" sz="2800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112568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3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smtClean="0"/>
              <a:t>matrix</a:t>
            </a:r>
            <a:r>
              <a:rPr lang="ko-KR" altLang="en-US" sz="6700" dirty="0" smtClean="0"/>
              <a:t>로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행렬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이해하기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05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8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7854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n</a:t>
            </a:r>
            <a:r>
              <a:rPr lang="ko-KR" altLang="en-US" dirty="0"/>
              <a:t>개의 실수의 순서쌍에 </a:t>
            </a:r>
            <a:r>
              <a:rPr lang="ko-KR" altLang="en-US" dirty="0" err="1"/>
              <a:t>성분별로</a:t>
            </a:r>
            <a:r>
              <a:rPr lang="ko-KR" altLang="en-US" dirty="0"/>
              <a:t> 덧셈과 </a:t>
            </a:r>
            <a:r>
              <a:rPr lang="ko-KR" altLang="en-US" dirty="0" err="1"/>
              <a:t>실수상수곱을</a:t>
            </a:r>
            <a:r>
              <a:rPr lang="ko-KR" altLang="en-US" dirty="0"/>
              <a:t> 주면</a:t>
            </a:r>
            <a:r>
              <a:rPr lang="en-US" altLang="ko-KR" dirty="0"/>
              <a:t>[2] </a:t>
            </a:r>
            <a:r>
              <a:rPr lang="ko-KR" altLang="en-US" dirty="0"/>
              <a:t>이는 </a:t>
            </a:r>
            <a:r>
              <a:rPr lang="en-US" altLang="ko-KR" dirty="0"/>
              <a:t>"</a:t>
            </a:r>
            <a:r>
              <a:rPr lang="en-US" altLang="ko-KR" dirty="0" err="1"/>
              <a:t>nn</a:t>
            </a:r>
            <a:r>
              <a:rPr lang="ko-KR" altLang="en-US" dirty="0"/>
              <a:t>차원</a:t>
            </a:r>
            <a:r>
              <a:rPr lang="en-US" altLang="ko-KR" dirty="0"/>
              <a:t>" </a:t>
            </a:r>
            <a:r>
              <a:rPr lang="ko-KR" altLang="en-US" dirty="0"/>
              <a:t>벡터공간이라 할 수 </a:t>
            </a:r>
            <a:r>
              <a:rPr lang="ko-KR" altLang="en-US" dirty="0" smtClean="0"/>
              <a:t>있고</a:t>
            </a:r>
            <a:r>
              <a:rPr lang="en-US" altLang="ko-KR" dirty="0" smtClean="0"/>
              <a:t>(, </a:t>
            </a:r>
            <a:r>
              <a:rPr lang="ko-KR" altLang="en-US" dirty="0" smtClean="0"/>
              <a:t>벡터공간에서 </a:t>
            </a:r>
            <a:r>
              <a:rPr lang="ko-KR" altLang="en-US" dirty="0"/>
              <a:t>벡터공간으로 가는 함수 중 덧셈과 </a:t>
            </a:r>
            <a:r>
              <a:rPr lang="ko-KR" altLang="en-US" dirty="0" err="1"/>
              <a:t>상수배를</a:t>
            </a:r>
            <a:r>
              <a:rPr lang="ko-KR" altLang="en-US" dirty="0"/>
              <a:t> 보존하는 함수를 </a:t>
            </a:r>
            <a:r>
              <a:rPr lang="ko-KR" altLang="en-US" dirty="0" smtClean="0"/>
              <a:t>선형사상을 행렬이라 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55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matrix </a:t>
            </a:r>
            <a:r>
              <a:rPr lang="ko-KR" altLang="en-US" dirty="0" smtClean="0"/>
              <a:t>를 이용해서 행렬 생성</a:t>
            </a:r>
            <a:endParaRPr lang="en-US" altLang="ko-K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766" y="2924944"/>
            <a:ext cx="4400449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9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연산하기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2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내적 </a:t>
            </a:r>
            <a:r>
              <a:rPr lang="en-US" altLang="ko-KR" dirty="0" smtClean="0"/>
              <a:t>dot(</a:t>
            </a:r>
            <a:r>
              <a:rPr lang="ko-KR" altLang="en-US" dirty="0" smtClean="0"/>
              <a:t>곱셈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M* N</a:t>
            </a:r>
            <a:r>
              <a:rPr lang="ko-KR" altLang="en-US" dirty="0" smtClean="0"/>
              <a:t>인 행렬에 대한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 처리 결과는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M*M</a:t>
            </a:r>
            <a:r>
              <a:rPr lang="ko-KR" altLang="en-US" dirty="0" smtClean="0"/>
              <a:t>으로 나옴 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s-ES" altLang="ko-KR" dirty="0" smtClean="0"/>
              <a:t>( </a:t>
            </a:r>
            <a:r>
              <a:rPr lang="es-ES" altLang="ko-KR" i="1" dirty="0" smtClean="0"/>
              <a:t>x</a:t>
            </a:r>
            <a:r>
              <a:rPr lang="es-ES" altLang="ko-KR" dirty="0"/>
              <a:t>​</a:t>
            </a:r>
            <a:r>
              <a:rPr lang="es-ES" altLang="ko-KR" sz="900" i="1" dirty="0"/>
              <a:t>ij</a:t>
            </a:r>
            <a:r>
              <a:rPr lang="es-ES" altLang="ko-KR" sz="900" dirty="0" smtClean="0"/>
              <a:t>​​ </a:t>
            </a:r>
            <a:r>
              <a:rPr lang="es-ES" altLang="ko-KR" dirty="0" smtClean="0"/>
              <a:t>)( </a:t>
            </a:r>
            <a:r>
              <a:rPr lang="es-ES" altLang="ko-KR" i="1" dirty="0" smtClean="0"/>
              <a:t>y</a:t>
            </a:r>
            <a:r>
              <a:rPr lang="es-ES" altLang="ko-KR" dirty="0"/>
              <a:t>​</a:t>
            </a:r>
            <a:r>
              <a:rPr lang="es-ES" altLang="ko-KR" sz="900" i="1" dirty="0"/>
              <a:t>ij</a:t>
            </a:r>
            <a:r>
              <a:rPr lang="es-ES" altLang="ko-KR" sz="900" dirty="0" smtClean="0"/>
              <a:t>​​ </a:t>
            </a:r>
            <a:r>
              <a:rPr lang="es-ES" altLang="ko-KR" dirty="0" smtClean="0"/>
              <a:t>)=(</a:t>
            </a:r>
            <a:r>
              <a:rPr lang="es-ES" altLang="ko-KR" dirty="0"/>
              <a:t>∑</a:t>
            </a:r>
            <a:r>
              <a:rPr lang="es-ES" altLang="ko-KR" sz="900" dirty="0"/>
              <a:t>​</a:t>
            </a:r>
            <a:r>
              <a:rPr lang="es-ES" altLang="ko-KR" sz="900" i="1" dirty="0"/>
              <a:t>k</a:t>
            </a:r>
            <a:r>
              <a:rPr lang="es-ES" altLang="ko-KR" dirty="0"/>
              <a:t>​​</a:t>
            </a:r>
            <a:r>
              <a:rPr lang="es-ES" altLang="ko-KR" i="1" dirty="0"/>
              <a:t>x</a:t>
            </a:r>
            <a:r>
              <a:rPr lang="es-ES" altLang="ko-KR" dirty="0"/>
              <a:t>​</a:t>
            </a:r>
            <a:r>
              <a:rPr lang="es-ES" altLang="ko-KR" sz="900" i="1" dirty="0"/>
              <a:t>ik</a:t>
            </a:r>
            <a:r>
              <a:rPr lang="es-ES" altLang="ko-KR" dirty="0"/>
              <a:t>​​</a:t>
            </a:r>
            <a:r>
              <a:rPr lang="es-ES" altLang="ko-KR" i="1" dirty="0"/>
              <a:t>y</a:t>
            </a:r>
            <a:r>
              <a:rPr lang="es-ES" altLang="ko-KR" dirty="0"/>
              <a:t>​</a:t>
            </a:r>
            <a:r>
              <a:rPr lang="es-ES" altLang="ko-KR" sz="900" i="1" dirty="0"/>
              <a:t>kj</a:t>
            </a:r>
            <a:r>
              <a:rPr lang="es-ES" altLang="ko-KR" dirty="0"/>
              <a:t>​​)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67544" y="3429000"/>
            <a:ext cx="1512169" cy="1512168"/>
            <a:chOff x="1187624" y="3501008"/>
            <a:chExt cx="3187013" cy="1656184"/>
          </a:xfrm>
        </p:grpSpPr>
        <p:sp>
          <p:nvSpPr>
            <p:cNvPr id="4" name="직사각형 3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8" name="왼쪽 대괄호 7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오른쪽 대괄호 9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391927" y="3429000"/>
            <a:ext cx="1512169" cy="1512168"/>
            <a:chOff x="1187624" y="3501008"/>
            <a:chExt cx="3187013" cy="1656184"/>
          </a:xfrm>
        </p:grpSpPr>
        <p:sp>
          <p:nvSpPr>
            <p:cNvPr id="13" name="직사각형 12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b1</a:t>
              </a:r>
              <a:endParaRPr lang="ko-KR" altLang="en-US" sz="10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b2</a:t>
              </a:r>
              <a:endParaRPr lang="ko-KR" altLang="en-US" sz="10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b3</a:t>
              </a:r>
              <a:endParaRPr lang="ko-KR" altLang="en-US" sz="10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b4</a:t>
              </a:r>
              <a:endParaRPr lang="ko-KR" altLang="en-US" sz="1000" dirty="0"/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오른쪽 대괄호 17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88024" y="3429000"/>
            <a:ext cx="3738334" cy="1512168"/>
            <a:chOff x="4788024" y="3517096"/>
            <a:chExt cx="3738334" cy="1512168"/>
          </a:xfrm>
        </p:grpSpPr>
        <p:grpSp>
          <p:nvGrpSpPr>
            <p:cNvPr id="26" name="그룹 2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a1*b1+a1*b3</a:t>
                </a:r>
                <a:endParaRPr lang="ko-KR" altLang="en-US" sz="1000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2*b2+a2*b4</a:t>
                </a:r>
                <a:endParaRPr lang="ko-KR" altLang="en-US" sz="1000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a3*b1+a3*b3</a:t>
                </a:r>
                <a:endParaRPr lang="ko-KR" altLang="en-US" sz="10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a4*b2+a4*b4</a:t>
                </a:r>
                <a:endParaRPr lang="ko-KR" altLang="en-US" sz="1000" dirty="0"/>
              </a:p>
            </p:txBody>
          </p:sp>
        </p:grpSp>
        <p:sp>
          <p:nvSpPr>
            <p:cNvPr id="24" name="왼쪽 대괄호 23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5" name="오른쪽 대괄호 24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344877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051721" y="407365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4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0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dot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48878"/>
            <a:ext cx="5184576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 smtClean="0"/>
              <a:t>외적</a:t>
            </a:r>
            <a:r>
              <a:rPr lang="en-US" altLang="ko-KR" dirty="0" smtClean="0"/>
              <a:t>cross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cross</a:t>
            </a:r>
            <a:r>
              <a:rPr lang="ko-KR" altLang="en-US" dirty="0" smtClean="0"/>
              <a:t>는 동등한 행렬일 경우 연산 처리</a:t>
            </a:r>
            <a:endParaRPr lang="en-US" altLang="ko-KR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33189"/>
            <a:ext cx="3024336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6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+/-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 N*M</a:t>
            </a:r>
            <a:r>
              <a:rPr lang="ko-KR" altLang="en-US" dirty="0" smtClean="0"/>
              <a:t>인 행렬에 대한 </a:t>
            </a:r>
            <a:r>
              <a:rPr lang="en-US" altLang="ko-KR" dirty="0" smtClean="0"/>
              <a:t>+/- </a:t>
            </a:r>
            <a:r>
              <a:rPr lang="ko-KR" altLang="en-US" dirty="0" smtClean="0"/>
              <a:t>연산 처리 결과는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N*M</a:t>
            </a:r>
            <a:r>
              <a:rPr lang="ko-KR" altLang="en-US" dirty="0" smtClean="0"/>
              <a:t>으로 나옴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467544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391927" y="3429000"/>
            <a:ext cx="1512169" cy="1512168"/>
            <a:chOff x="1187624" y="3501008"/>
            <a:chExt cx="3187013" cy="1656184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b1</a:t>
              </a:r>
              <a:endParaRPr lang="ko-KR" altLang="en-US" sz="10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b2</a:t>
              </a:r>
              <a:endParaRPr lang="ko-KR" altLang="en-US" sz="10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b3</a:t>
              </a:r>
              <a:endParaRPr lang="ko-KR" altLang="en-US" sz="10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b4</a:t>
              </a:r>
              <a:endParaRPr lang="ko-KR" altLang="en-US" sz="1000" dirty="0"/>
            </a:p>
          </p:txBody>
        </p:sp>
        <p:sp>
          <p:nvSpPr>
            <p:cNvPr id="43" name="왼쪽 대괄호 42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오른쪽 대괄호 43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788024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1 +/- b1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a</a:t>
                </a:r>
                <a:r>
                  <a:rPr lang="en-US" altLang="ko-KR" sz="1000" dirty="0" smtClean="0"/>
                  <a:t>2 +/- b2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a3+/- b3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a4 </a:t>
                </a:r>
                <a:r>
                  <a:rPr lang="en-US" altLang="ko-KR" sz="1000" dirty="0"/>
                  <a:t>+/- </a:t>
                </a:r>
                <a:r>
                  <a:rPr lang="en-US" altLang="ko-KR" sz="1000" dirty="0" smtClean="0"/>
                  <a:t>b4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344877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010747" y="3832966"/>
            <a:ext cx="43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+/-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8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+/-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+/-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496855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상수 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상수</a:t>
            </a:r>
            <a:r>
              <a:rPr lang="en-US" altLang="ko-KR" dirty="0" smtClean="0"/>
              <a:t>(k)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N*M </a:t>
            </a:r>
            <a:r>
              <a:rPr lang="ko-KR" altLang="en-US" dirty="0" smtClean="0"/>
              <a:t>행렬에 대한 곱은 </a:t>
            </a:r>
            <a:r>
              <a:rPr lang="ko-KR" altLang="en-US" dirty="0" err="1" smtClean="0"/>
              <a:t>상수배만큼</a:t>
            </a:r>
            <a:r>
              <a:rPr lang="ko-KR" altLang="en-US" dirty="0" smtClean="0"/>
              <a:t> 증가함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2051720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11960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k* a1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</a:t>
                </a:r>
                <a:r>
                  <a:rPr lang="en-US" altLang="ko-KR" sz="1000" dirty="0" smtClean="0"/>
                  <a:t> * a2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k* </a:t>
                </a:r>
                <a:r>
                  <a:rPr lang="en-US" altLang="ko-KR" sz="1000" dirty="0" smtClean="0"/>
                  <a:t>a3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k* </a:t>
                </a:r>
                <a:r>
                  <a:rPr lang="en-US" altLang="ko-KR" sz="1000" dirty="0" smtClean="0"/>
                  <a:t>a4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768813" y="4228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407663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/>
              <a:t>상수 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행렬에 대한 </a:t>
            </a:r>
            <a:r>
              <a:rPr lang="en-US" altLang="ko-KR" dirty="0" smtClean="0"/>
              <a:t>k </a:t>
            </a:r>
            <a:r>
              <a:rPr lang="ko-KR" altLang="en-US" dirty="0" smtClean="0"/>
              <a:t>상수만큼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곱하는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 처리</a:t>
            </a:r>
            <a:endParaRPr lang="en-US" altLang="ko-KR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01008"/>
            <a:ext cx="468052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0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: </a:t>
            </a:r>
            <a:r>
              <a:rPr lang="ko-KR" altLang="en-US" dirty="0"/>
              <a:t>전치</a:t>
            </a:r>
            <a:r>
              <a:rPr lang="en-US" altLang="ko-KR" dirty="0"/>
              <a:t>(transpose)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smtClean="0"/>
              <a:t>행렬을</a:t>
            </a:r>
            <a:r>
              <a:rPr lang="en-US" altLang="ko-KR" dirty="0" smtClean="0"/>
              <a:t> M*N</a:t>
            </a:r>
            <a:r>
              <a:rPr lang="ko-KR" altLang="en-US" dirty="0" smtClean="0"/>
              <a:t>을 변환하는 처리 </a:t>
            </a:r>
            <a:endParaRPr lang="en-US" altLang="ko-KR" dirty="0"/>
          </a:p>
        </p:txBody>
      </p:sp>
      <p:grpSp>
        <p:nvGrpSpPr>
          <p:cNvPr id="31" name="그룹 30"/>
          <p:cNvGrpSpPr/>
          <p:nvPr/>
        </p:nvGrpSpPr>
        <p:grpSpPr>
          <a:xfrm>
            <a:off x="1331640" y="3429000"/>
            <a:ext cx="1512169" cy="1512168"/>
            <a:chOff x="1187624" y="3501008"/>
            <a:chExt cx="3187013" cy="1656184"/>
          </a:xfrm>
        </p:grpSpPr>
        <p:sp>
          <p:nvSpPr>
            <p:cNvPr id="32" name="직사각형 31"/>
            <p:cNvSpPr/>
            <p:nvPr/>
          </p:nvSpPr>
          <p:spPr>
            <a:xfrm>
              <a:off x="1763688" y="3573016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a1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87824" y="356365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a2</a:t>
              </a:r>
              <a:endParaRPr lang="ko-KR" altLang="en-US" sz="10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63688" y="4437112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a3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987824" y="4449080"/>
              <a:ext cx="864096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a4</a:t>
              </a:r>
              <a:endParaRPr lang="ko-KR" altLang="en-US" sz="1000" dirty="0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187624" y="3501008"/>
              <a:ext cx="216024" cy="162511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오른쪽 대괄호 36"/>
            <p:cNvSpPr/>
            <p:nvPr/>
          </p:nvSpPr>
          <p:spPr>
            <a:xfrm>
              <a:off x="4158613" y="3501008"/>
              <a:ext cx="216024" cy="1656184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11960" y="3429000"/>
            <a:ext cx="3738334" cy="1512168"/>
            <a:chOff x="4788024" y="3517096"/>
            <a:chExt cx="3738334" cy="1512168"/>
          </a:xfrm>
        </p:grpSpPr>
        <p:grpSp>
          <p:nvGrpSpPr>
            <p:cNvPr id="46" name="그룹 45"/>
            <p:cNvGrpSpPr/>
            <p:nvPr/>
          </p:nvGrpSpPr>
          <p:grpSpPr>
            <a:xfrm>
              <a:off x="5113428" y="3573016"/>
              <a:ext cx="3058972" cy="1400152"/>
              <a:chOff x="5463741" y="3574293"/>
              <a:chExt cx="2148654" cy="140015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463741" y="3582842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a1</a:t>
                </a:r>
                <a:endParaRPr lang="ko-KR" altLang="en-US" sz="10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598819" y="3574293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 a3</a:t>
                </a:r>
                <a:endParaRPr lang="ko-KR" altLang="en-US" sz="10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63741" y="4371800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a2</a:t>
                </a:r>
                <a:endParaRPr lang="ko-KR" altLang="en-US" sz="10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98819" y="4382727"/>
                <a:ext cx="1013576" cy="591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 a4</a:t>
                </a:r>
                <a:endParaRPr lang="ko-KR" altLang="en-US" sz="1000" dirty="0"/>
              </a:p>
            </p:txBody>
          </p:sp>
        </p:grpSp>
        <p:sp>
          <p:nvSpPr>
            <p:cNvPr id="47" name="왼쪽 대괄호 46"/>
            <p:cNvSpPr/>
            <p:nvPr/>
          </p:nvSpPr>
          <p:spPr>
            <a:xfrm>
              <a:off x="4788024" y="3517096"/>
              <a:ext cx="253394" cy="148380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대괄호 47"/>
            <p:cNvSpPr/>
            <p:nvPr/>
          </p:nvSpPr>
          <p:spPr>
            <a:xfrm>
              <a:off x="8272964" y="3517096"/>
              <a:ext cx="253394" cy="151216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19872" y="404406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9832" y="328498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55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/>
              <a:t>: </a:t>
            </a:r>
            <a:r>
              <a:rPr lang="ko-KR" altLang="en-US" dirty="0"/>
              <a:t>전치</a:t>
            </a:r>
            <a:r>
              <a:rPr lang="en-US" altLang="ko-KR" dirty="0"/>
              <a:t>(transpose)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N*M </a:t>
            </a:r>
            <a:r>
              <a:rPr lang="ko-KR" altLang="en-US" dirty="0" smtClean="0"/>
              <a:t>행렬을</a:t>
            </a:r>
            <a:r>
              <a:rPr lang="en-US" altLang="ko-KR" dirty="0" smtClean="0"/>
              <a:t> </a:t>
            </a:r>
            <a:r>
              <a:rPr lang="en-US" altLang="ko-KR" dirty="0"/>
              <a:t>M*N</a:t>
            </a:r>
            <a:r>
              <a:rPr lang="ko-KR" altLang="en-US" dirty="0"/>
              <a:t>을 변환하는 </a:t>
            </a:r>
            <a:r>
              <a:rPr lang="ko-KR" altLang="en-US" dirty="0" smtClean="0"/>
              <a:t>방식은 </a:t>
            </a:r>
            <a:r>
              <a:rPr lang="en-US" altLang="ko-KR" dirty="0" smtClean="0"/>
              <a:t>T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transpose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있음 </a:t>
            </a:r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54153"/>
            <a:ext cx="5688632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38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matmul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Matrix </a:t>
            </a:r>
            <a:r>
              <a:rPr lang="ko-KR" altLang="en-US" sz="2800" dirty="0" smtClean="0"/>
              <a:t>타입일 경우 곱셈은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동일한 결과를 생성함</a:t>
            </a:r>
            <a:endParaRPr lang="en-US" altLang="ko-KR" sz="2800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5256584" cy="371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1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Matmul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차원계산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N*m, M*n </a:t>
            </a:r>
            <a:r>
              <a:rPr lang="ko-KR" altLang="en-US" sz="2800" dirty="0" smtClean="0"/>
              <a:t>행렬에 따라 계산이 되지만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차원인 경우는 행렬 계산을 처리</a:t>
            </a:r>
            <a:endParaRPr lang="en-US" altLang="ko-KR" sz="2800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511256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55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함수와 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36724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0352"/>
            <a:ext cx="424847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0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</a:t>
            </a:r>
            <a:r>
              <a:rPr lang="en-US" altLang="ko-KR" dirty="0" err="1" smtClean="0"/>
              <a:t>atrix_power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err="1" smtClean="0"/>
              <a:t>matrix_power</a:t>
            </a:r>
            <a:r>
              <a:rPr lang="ko-KR" altLang="en-US" sz="2800" dirty="0" smtClean="0"/>
              <a:t>는 정방행렬에 대해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연산을 </a:t>
            </a:r>
            <a:r>
              <a:rPr lang="ko-KR" altLang="en-US" sz="2800" dirty="0" err="1" smtClean="0"/>
              <a:t>제곱승만큼</a:t>
            </a:r>
            <a:r>
              <a:rPr lang="ko-KR" altLang="en-US" sz="2800" dirty="0" smtClean="0"/>
              <a:t> 계산하는 것</a:t>
            </a: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>
          <a:xfrm>
            <a:off x="971600" y="2996952"/>
            <a:ext cx="7416824" cy="345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Matrix P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49" y="3284984"/>
            <a:ext cx="427672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2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matrix_power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ko-KR" altLang="en-US" sz="2800" dirty="0" smtClean="0"/>
              <a:t>반복적인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연산을 처리</a:t>
            </a:r>
            <a:endParaRPr lang="en-US" altLang="ko-KR" sz="28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04056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6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920880" cy="4454624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Numpy</a:t>
            </a:r>
            <a:r>
              <a:rPr lang="en-US" altLang="ko-KR" sz="6700" dirty="0"/>
              <a:t> 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err="1" smtClean="0"/>
              <a:t>linalg</a:t>
            </a:r>
            <a:r>
              <a:rPr lang="en-US" altLang="ko-KR" sz="6700" dirty="0" smtClean="0"/>
              <a:t> </a:t>
            </a:r>
            <a:br>
              <a:rPr lang="en-US" altLang="ko-KR" sz="6700" dirty="0" smtClean="0"/>
            </a:br>
            <a:r>
              <a:rPr lang="ko-KR" altLang="en-US" sz="6700" dirty="0" smtClean="0"/>
              <a:t>함수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24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Matrix and vector products</a:t>
            </a:r>
          </a:p>
        </p:txBody>
      </p:sp>
    </p:spTree>
    <p:extLst>
      <p:ext uri="{BB962C8B-B14F-4D97-AF65-F5344CB8AC3E}">
        <p14:creationId xmlns:p14="http://schemas.microsoft.com/office/powerpoint/2010/main" val="241182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541940"/>
              </p:ext>
            </p:extLst>
          </p:nvPr>
        </p:nvGraphicFramePr>
        <p:xfrm>
          <a:off x="899592" y="2420889"/>
          <a:ext cx="7920880" cy="3729013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826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차원 행렬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m*l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대한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production(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결과는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n*l)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Vector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대한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차원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행렬에 대한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행렬이 동일해야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outer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벡터에 대해 계산 후 행렬로 표시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matmul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out])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 행렬에 대한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Matrix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(dot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동일한 결과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tensordot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axes])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Compute tensor dot product along specified axes for arrays &gt;= 1-D.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linalg.matrix_power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(M, n)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Raise a square matrix to the (integer) power </a:t>
                      </a:r>
                      <a:r>
                        <a:rPr lang="en-US" sz="1000" i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cross(a, b,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axisa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axisb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</a:t>
                      </a: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axisc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=-1, axis=None)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행렬에 대한 외적을 구함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einsum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(subscripts, *operands[, out, 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...])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Evaluates the Einstein summation convention on the operands.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kron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Kronecker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product of two arrays.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5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Decompositions</a:t>
            </a:r>
          </a:p>
        </p:txBody>
      </p:sp>
    </p:spTree>
    <p:extLst>
      <p:ext uri="{BB962C8B-B14F-4D97-AF65-F5344CB8AC3E}">
        <p14:creationId xmlns:p14="http://schemas.microsoft.com/office/powerpoint/2010/main" val="34413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859367"/>
              </p:ext>
            </p:extLst>
          </p:nvPr>
        </p:nvGraphicFramePr>
        <p:xfrm>
          <a:off x="899592" y="2852935"/>
          <a:ext cx="7920880" cy="1376698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linalg.cholesky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effectLst/>
                          <a:latin typeface="+mn-ea"/>
                          <a:ea typeface="+mn-ea"/>
                        </a:rPr>
                        <a:t>Cholesky</a:t>
                      </a: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 decomposition.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linalg.qr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mode])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</a:t>
                      </a:r>
                      <a:r>
                        <a:rPr lang="en-US" sz="900" dirty="0" err="1">
                          <a:effectLst/>
                          <a:latin typeface="+mn-ea"/>
                          <a:ea typeface="+mn-ea"/>
                        </a:rPr>
                        <a:t>qr</a:t>
                      </a: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 factorization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linalg.svd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full_matrices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compute_uv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Singular Value Decomposition.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4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Matrix eigenvalues</a:t>
            </a:r>
          </a:p>
        </p:txBody>
      </p:sp>
    </p:spTree>
    <p:extLst>
      <p:ext uri="{BB962C8B-B14F-4D97-AF65-F5344CB8AC3E}">
        <p14:creationId xmlns:p14="http://schemas.microsoft.com/office/powerpoint/2010/main" val="106754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22542"/>
              </p:ext>
            </p:extLst>
          </p:nvPr>
        </p:nvGraphicFramePr>
        <p:xfrm>
          <a:off x="899592" y="2852935"/>
          <a:ext cx="7920880" cy="2097454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and right eigenvectors of a square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linalg.eigh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UPLO])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the eigenvalues and eigenvectors of a Hermitian or symmetric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linalg.eigvals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of a general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linalg.eigvalsh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[, UPLO])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eigenvalues of a Hermitian or real symmetric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linalg.eig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eigenvalues and right eigenvectors of a square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1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Norms and other numbers</a:t>
            </a:r>
          </a:p>
        </p:txBody>
      </p:sp>
    </p:spTree>
    <p:extLst>
      <p:ext uri="{BB962C8B-B14F-4D97-AF65-F5344CB8AC3E}">
        <p14:creationId xmlns:p14="http://schemas.microsoft.com/office/powerpoint/2010/main" val="394140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생성됨 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26098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3016"/>
            <a:ext cx="23145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7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08303"/>
              </p:ext>
            </p:extLst>
          </p:nvPr>
        </p:nvGraphicFramePr>
        <p:xfrm>
          <a:off x="899592" y="2852935"/>
          <a:ext cx="7920880" cy="2457832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sng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linalg.norm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(x[,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axis,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keepdims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Matrix or vector norm.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(x[, p])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condition number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linalg.det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determinant of an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linalg.matrix_rank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tol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matrix rank of array using SVD method Rank of the array is the number of SVD singular values of the array that are greater than </a:t>
                      </a:r>
                      <a:r>
                        <a:rPr lang="en-US" sz="900" i="1">
                          <a:effectLst/>
                          <a:latin typeface="+mn-ea"/>
                          <a:ea typeface="+mn-ea"/>
                        </a:rPr>
                        <a:t>tol</a:t>
                      </a:r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linalg.slogdet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sign and (natural) logarithm of the determinant of an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trace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offset, axis1, axis2,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out])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Return the sum along diagonals of the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7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Solving equations and inverting matrices</a:t>
            </a:r>
          </a:p>
        </p:txBody>
      </p:sp>
    </p:spTree>
    <p:extLst>
      <p:ext uri="{BB962C8B-B14F-4D97-AF65-F5344CB8AC3E}">
        <p14:creationId xmlns:p14="http://schemas.microsoft.com/office/powerpoint/2010/main" val="28966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선형대수에 대한 함수들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21579"/>
              </p:ext>
            </p:extLst>
          </p:nvPr>
        </p:nvGraphicFramePr>
        <p:xfrm>
          <a:off x="899592" y="2852935"/>
          <a:ext cx="7920880" cy="2457832"/>
        </p:xfrm>
        <a:graphic>
          <a:graphicData uri="http://schemas.openxmlformats.org/drawingml/2006/table">
            <a:tbl>
              <a:tblPr/>
              <a:tblGrid>
                <a:gridCol w="3168352"/>
                <a:gridCol w="4752528"/>
              </a:tblGrid>
              <a:tr h="2955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sng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linalg.solve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Solve a linear matrix equation, or system of linear scalar equations.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linalg.tensorsolve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 b[, axes])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Solve the tensor equation a x = b for 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linalg.lstsq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(a, b[,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Return the least-squares solution to a linear matrix equation.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(multiplicative) inverse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linalg.pinv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rcond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Compute the (Moore-Penrose) pseudo-inverse of a matrix.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378">
                <a:tc>
                  <a:txBody>
                    <a:bodyPr/>
                    <a:lstStyle/>
                    <a:p>
                      <a:pPr algn="ctr"/>
                      <a:r>
                        <a:rPr lang="en-US" sz="9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linalg.tensorinv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(a[, 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ind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Compute the ‘inverse’ of an N-dimensional array.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79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/>
              <a:t>4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삼각함수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93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3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각의 종류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5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종류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 두 선상의 사이를 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각에는 예각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둔각 등이 종류가 있음</a:t>
            </a:r>
            <a:endParaRPr lang="en-US" altLang="ko-KR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573016"/>
            <a:ext cx="4531221" cy="22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22002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202206"/>
            <a:ext cx="22669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8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직각삼각형 기본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6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직각 삼각형을 이용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삼각형이 존재할 경우 총 각이 합은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 이고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값을 삼각비로 구할 수 있다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3582169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53012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371703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sin(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b/c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52120" y="4591621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a/c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5466209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tan(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ko-KR" altLang="en-US" dirty="0" err="1" smtClean="0"/>
              <a:t>빗변분에</a:t>
            </a:r>
            <a:r>
              <a:rPr lang="ko-KR" altLang="en-US" dirty="0" smtClean="0"/>
              <a:t> 높이 즉</a:t>
            </a:r>
            <a:r>
              <a:rPr lang="en-US" altLang="ko-KR" dirty="0" smtClean="0"/>
              <a:t>  b/a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04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직각삼각형 예시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77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000" dirty="0" smtClean="0"/>
              <a:t>생성 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이해하</a:t>
            </a:r>
            <a:r>
              <a:rPr lang="ko-KR" altLang="en-US" sz="60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8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빗변 구하기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밑변과 높이를 알면 피타고라스 정리에 따라 빗변을 구할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89040"/>
            <a:ext cx="3095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08140"/>
            <a:ext cx="18192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2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삼각형을 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높이와 밑변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각과 빗변을 알고 있을 경우 </a:t>
            </a:r>
            <a:r>
              <a:rPr lang="ko-KR" altLang="en-US" dirty="0" smtClean="0"/>
              <a:t>빗변</a:t>
            </a:r>
            <a:r>
              <a:rPr lang="en-US" altLang="ko-KR" dirty="0" smtClean="0"/>
              <a:t>*sin()</a:t>
            </a:r>
            <a:r>
              <a:rPr lang="ko-KR" altLang="en-US" dirty="0" smtClean="0"/>
              <a:t>으로 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빗변</a:t>
            </a:r>
            <a:r>
              <a:rPr lang="en-US" altLang="ko-KR" dirty="0" smtClean="0"/>
              <a:t>*cos()</a:t>
            </a:r>
            <a:r>
              <a:rPr lang="ko-KR" altLang="en-US" dirty="0" smtClean="0"/>
              <a:t>으로 </a:t>
            </a:r>
            <a:r>
              <a:rPr lang="ko-KR" altLang="en-US" dirty="0" smtClean="0"/>
              <a:t>밑변을 구하기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5800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1527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4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피타고라스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3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피타고라스 정리 이용하기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밑변의 제곱과 </a:t>
            </a:r>
            <a:r>
              <a:rPr lang="ko-KR" altLang="en-US" dirty="0" err="1" smtClean="0"/>
              <a:t>높이이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제곱은 빗변의 제곱과 동일 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93" y="2541367"/>
            <a:ext cx="3648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73" y="5769259"/>
            <a:ext cx="3691087" cy="32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4180"/>
            <a:ext cx="36671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49199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rcosø</a:t>
            </a:r>
            <a:endParaRPr lang="en-US" altLang="ko-KR" dirty="0" smtClean="0"/>
          </a:p>
          <a:p>
            <a:r>
              <a:rPr lang="en-US" altLang="ko-KR" dirty="0" smtClean="0"/>
              <a:t>B 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rsinø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전환하면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17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피타고라스 정리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밑변 </a:t>
            </a:r>
            <a:r>
              <a:rPr lang="en-US" altLang="ko-KR" dirty="0" smtClean="0"/>
              <a:t>3, </a:t>
            </a:r>
            <a:r>
              <a:rPr lang="ko-KR" altLang="en-US" dirty="0" smtClean="0"/>
              <a:t>높이 </a:t>
            </a:r>
            <a:r>
              <a:rPr lang="en-US" altLang="ko-KR" dirty="0" smtClean="0"/>
              <a:t>4 </a:t>
            </a:r>
            <a:r>
              <a:rPr lang="ko-KR" altLang="en-US" dirty="0" smtClean="0"/>
              <a:t>일 경우 빗변은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 됨</a:t>
            </a:r>
            <a:endParaRPr lang="en-US" altLang="ko-KR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4180"/>
            <a:ext cx="36671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64788"/>
            <a:ext cx="35814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7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err="1" smtClean="0"/>
              <a:t>원이용</a:t>
            </a:r>
            <a:r>
              <a:rPr lang="en-US" altLang="ko-KR" sz="6000" dirty="0" smtClean="0"/>
              <a:t>)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6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원을 이용한 삼각함수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85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</a:t>
            </a:r>
            <a:r>
              <a:rPr lang="ko-KR" altLang="en-US" dirty="0" smtClean="0"/>
              <a:t> </a:t>
            </a:r>
            <a:r>
              <a:rPr lang="ko-KR" altLang="en-US" dirty="0" smtClean="0"/>
              <a:t>삼각함수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80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좌표평면에서 </a:t>
            </a:r>
            <a:r>
              <a:rPr lang="ko-KR" altLang="en-US" dirty="0" smtClean="0"/>
              <a:t>반지름의 길이가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인 원을 그리고 임의의 점을 </a:t>
            </a:r>
            <a:r>
              <a:rPr lang="en-US" altLang="ko-KR" dirty="0" smtClean="0"/>
              <a:t>P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OP</a:t>
            </a:r>
            <a:r>
              <a:rPr lang="ko-KR" altLang="en-US" dirty="0" smtClean="0"/>
              <a:t>가 이루는 각에 대해 한가지 값을 결정</a:t>
            </a:r>
            <a:endParaRPr lang="en-US" altLang="ko-KR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31337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356992"/>
            <a:ext cx="152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616327"/>
            <a:ext cx="29527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20283" y="512583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반지름이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109334"/>
            <a:ext cx="15525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8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원을 </a:t>
            </a:r>
            <a:r>
              <a:rPr lang="ko-KR" altLang="en-US" dirty="0"/>
              <a:t>이용한 </a:t>
            </a:r>
            <a:r>
              <a:rPr lang="ko-KR" altLang="en-US" dirty="0" smtClean="0"/>
              <a:t>정의 예시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선분은 </a:t>
            </a:r>
            <a:r>
              <a:rPr lang="en-US" altLang="ko-KR" dirty="0" err="1" smtClean="0"/>
              <a:t>sqrt</a:t>
            </a:r>
            <a:r>
              <a:rPr lang="en-US" altLang="ko-KR" dirty="0" smtClean="0"/>
              <a:t>(3**2 + 4**2)=5</a:t>
            </a:r>
            <a:r>
              <a:rPr lang="ko-KR" altLang="en-US" dirty="0" smtClean="0"/>
              <a:t>가 나오고 이를 이용해서 </a:t>
            </a:r>
            <a:r>
              <a:rPr lang="ko-KR" altLang="en-US" dirty="0"/>
              <a:t>각 </a:t>
            </a:r>
            <a:r>
              <a:rPr lang="en-US" altLang="ko-KR" dirty="0"/>
              <a:t>ø </a:t>
            </a:r>
            <a:r>
              <a:rPr lang="ko-KR" altLang="en-US" dirty="0" smtClean="0"/>
              <a:t>에 대한 </a:t>
            </a:r>
            <a:r>
              <a:rPr lang="ko-KR" altLang="en-US" dirty="0" smtClean="0"/>
              <a:t>삼각함수 값을 하나로 산출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8290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24132"/>
            <a:ext cx="21907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9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삼각함수 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2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55323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를 생성하는 함수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650971"/>
              </p:ext>
            </p:extLst>
          </p:nvPr>
        </p:nvGraphicFramePr>
        <p:xfrm>
          <a:off x="971600" y="2204437"/>
          <a:ext cx="6912768" cy="3734739"/>
        </p:xfrm>
        <a:graphic>
          <a:graphicData uri="http://schemas.openxmlformats.org/drawingml/2006/table">
            <a:tbl>
              <a:tblPr/>
              <a:tblGrid>
                <a:gridCol w="2304256"/>
                <a:gridCol w="4608512"/>
              </a:tblGrid>
              <a:tr h="35119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함수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6391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array</a:t>
                      </a:r>
                      <a:endParaRPr kumimoji="0" lang="en-US" altLang="ko-KR" sz="16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데이터를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변환하며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명시되지 않은 경우에는 자료형을 추론해 저장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5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asarray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데이터를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 변환하지만 입력 데이터가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그대로 표시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0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arange</a:t>
                      </a:r>
                      <a:endParaRPr lang="en-US" altLang="ko-KR" sz="16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내장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함수와 유사하지만 리스트 대신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반환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ones</a:t>
                      </a:r>
                      <a:endParaRPr lang="en-US" altLang="ko-KR" sz="16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주어진 모양을 가지는 배열을 생성하고 내용을 모두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초기화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1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ones_like</a:t>
                      </a:r>
                      <a:endParaRPr lang="en-US" altLang="ko-KR" sz="16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주어진 배열과 동일한 모양과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가지는 배열을 새로 생성하여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초기화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98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zero</a:t>
                      </a:r>
                      <a:endParaRPr lang="en-US" altLang="ko-KR" sz="16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ones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와 같지만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으로 채운다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9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 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코사인 각도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축은 반지름</a:t>
            </a:r>
            <a:r>
              <a:rPr lang="en-US" altLang="ko-KR" dirty="0" smtClean="0"/>
              <a:t>*</a:t>
            </a:r>
            <a:r>
              <a:rPr lang="ko-KR" altLang="en-US" dirty="0" smtClean="0"/>
              <a:t>사인 각도로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원위의</a:t>
            </a:r>
            <a:r>
              <a:rPr lang="ko-KR" altLang="en-US" dirty="0" smtClean="0"/>
              <a:t>  점의 좌표를 알 수 있음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67594"/>
            <a:ext cx="3024336" cy="253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40" y="2736228"/>
            <a:ext cx="4065308" cy="393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Ridaian</a:t>
            </a:r>
            <a:r>
              <a:rPr lang="en-US" altLang="ko-KR" sz="6000" dirty="0" smtClean="0"/>
              <a:t> &amp; degree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06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degree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 </a:t>
            </a:r>
            <a:r>
              <a:rPr lang="ko-KR" altLang="en-US" dirty="0" smtClean="0"/>
              <a:t>이</a:t>
            </a:r>
            <a:r>
              <a:rPr lang="ko-KR" altLang="en-US" dirty="0"/>
              <a:t>해</a:t>
            </a:r>
            <a:r>
              <a:rPr lang="ko-KR" altLang="en-US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/>
              <a:t>radians </a:t>
            </a:r>
            <a:r>
              <a:rPr lang="ko-KR" altLang="en-US" dirty="0" smtClean="0"/>
              <a:t>변환 </a:t>
            </a:r>
            <a:r>
              <a:rPr lang="ko-KR" altLang="en-US" dirty="0" smtClean="0"/>
              <a:t>기</a:t>
            </a:r>
            <a:r>
              <a:rPr lang="ko-KR" altLang="en-US" dirty="0"/>
              <a:t>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단위원을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degrees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4471392" cy="391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3861047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u="sng" dirty="0" smtClean="0"/>
              <a:t>Degrees</a:t>
            </a:r>
            <a:r>
              <a:rPr lang="ko-KR" altLang="en-US" sz="1200" b="1" u="sng" dirty="0" smtClean="0"/>
              <a:t>와 </a:t>
            </a:r>
            <a:r>
              <a:rPr lang="en-US" altLang="ko-KR" sz="1200" b="1" u="sng" dirty="0" smtClean="0"/>
              <a:t>Radians </a:t>
            </a:r>
            <a:r>
              <a:rPr lang="ko-KR" altLang="en-US" sz="1200" b="1" u="sng" dirty="0" smtClean="0"/>
              <a:t>변환 규칙</a:t>
            </a:r>
            <a:endParaRPr lang="ko-KR" altLang="en-US" sz="1200" b="1" u="sng" dirty="0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37112"/>
            <a:ext cx="252028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31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degree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radian </a:t>
            </a:r>
            <a:r>
              <a:rPr lang="ko-KR" altLang="en-US" dirty="0" smtClean="0"/>
              <a:t>변환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8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 smtClean="0"/>
              <a:t>radians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, 1radian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57.3</a:t>
            </a:r>
            <a:r>
              <a:rPr lang="ko-KR" altLang="en-US" dirty="0" smtClean="0"/>
              <a:t>도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59" y="3861048"/>
            <a:ext cx="59436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2730624"/>
            <a:ext cx="56673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5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degrees</a:t>
            </a:r>
            <a:r>
              <a:rPr lang="ko-KR" altLang="en-US" dirty="0"/>
              <a:t>와 </a:t>
            </a:r>
            <a:r>
              <a:rPr lang="en-US" altLang="ko-KR" dirty="0" smtClean="0"/>
              <a:t>radians: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90</a:t>
            </a:r>
            <a:r>
              <a:rPr lang="en-US" altLang="ko-KR" dirty="0" smtClean="0"/>
              <a:t>, pi/2</a:t>
            </a:r>
            <a:r>
              <a:rPr lang="ko-KR" altLang="en-US" dirty="0" smtClean="0"/>
              <a:t>를 변환해보면 아래와 같다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01008"/>
            <a:ext cx="3960440" cy="191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1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radians </a:t>
            </a:r>
            <a:r>
              <a:rPr lang="en-US" altLang="ko-KR" dirty="0" smtClean="0"/>
              <a:t>&lt;-&gt; degrees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np.deg2rad, np.rad2deg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또는  </a:t>
            </a:r>
            <a:r>
              <a:rPr lang="en-US" altLang="ko-KR" dirty="0" smtClean="0"/>
              <a:t>degree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230380"/>
            <a:ext cx="3672408" cy="170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8411" y="365431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dirty="0" smtClean="0"/>
              <a:t>Π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도에 대한 값 전환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86364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radians </a:t>
            </a:r>
            <a:r>
              <a:rPr lang="en-US" altLang="ko-KR" dirty="0" smtClean="0"/>
              <a:t>-&gt; degrees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np.degrees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radians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degree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12582"/>
            <a:ext cx="58007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2165" y="440575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np.degrees</a:t>
            </a:r>
            <a:r>
              <a:rPr lang="en-US" altLang="ko-KR" dirty="0" smtClean="0"/>
              <a:t>(radian,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21088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0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38330"/>
            <a:ext cx="57340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degrees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radians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np.radians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</a:t>
            </a:r>
            <a:r>
              <a:rPr lang="en-US" altLang="ko-KR" dirty="0" smtClean="0"/>
              <a:t>degree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radian</a:t>
            </a:r>
            <a:r>
              <a:rPr lang="ko-KR" altLang="en-US" dirty="0" smtClean="0"/>
              <a:t>로 전환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905450" y="42930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np.radians</a:t>
            </a:r>
            <a:r>
              <a:rPr lang="en-US" altLang="ko-KR" dirty="0" smtClean="0"/>
              <a:t>(radian,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49080"/>
            <a:ext cx="1872208" cy="132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04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55323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를 생성하는 함수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34669"/>
              </p:ext>
            </p:extLst>
          </p:nvPr>
        </p:nvGraphicFramePr>
        <p:xfrm>
          <a:off x="971600" y="2204437"/>
          <a:ext cx="6912768" cy="3735891"/>
        </p:xfrm>
        <a:graphic>
          <a:graphicData uri="http://schemas.openxmlformats.org/drawingml/2006/table">
            <a:tbl>
              <a:tblPr/>
              <a:tblGrid>
                <a:gridCol w="2304256"/>
                <a:gridCol w="4608512"/>
              </a:tblGrid>
              <a:tr h="35119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함수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6391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zeros_like</a:t>
                      </a:r>
                      <a:endParaRPr kumimoji="0" lang="en-US" altLang="ko-KR" sz="14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ones_like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같지만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0dmfh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codnsek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5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empty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메모리를 할당하지만 초기화가 없음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0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empty_like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메모리를 할당하지만 초기화가 없음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eye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n*n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단위행렬 생성하고 대각선으로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표시하고 나머지는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1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identity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n*n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단위행렬 생성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1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effectLst/>
                        </a:rPr>
                        <a:t>linspace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시작과 종료 그리고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총갯수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 생성을 주면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ndarray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로 생성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6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기본 삼각함수 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75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cosine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1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38" y="2420888"/>
            <a:ext cx="5419725" cy="41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6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78200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3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cosine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코사인 </a:t>
            </a:r>
            <a:r>
              <a:rPr lang="ko-KR" altLang="en-US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390775"/>
            <a:ext cx="52578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6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cosine</a:t>
            </a:r>
            <a:r>
              <a:rPr lang="ko-KR" altLang="en-US" dirty="0" smtClean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코사</a:t>
            </a:r>
            <a:r>
              <a:rPr lang="ko-KR" altLang="en-US" dirty="0"/>
              <a:t>인</a:t>
            </a:r>
            <a:r>
              <a:rPr lang="ko-KR" altLang="en-US" dirty="0" smtClean="0"/>
              <a:t>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92896"/>
            <a:ext cx="5181600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3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7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sine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sine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radians</a:t>
            </a:r>
            <a:r>
              <a:rPr lang="ko-KR" altLang="en-US" dirty="0" smtClean="0"/>
              <a:t>을 넣어 값을 계산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976"/>
            <a:ext cx="2438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42775"/>
            <a:ext cx="3762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725144"/>
            <a:ext cx="26289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7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코사인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3140968"/>
            <a:ext cx="78390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8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sine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코사인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02" y="2564904"/>
            <a:ext cx="5372100" cy="411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3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array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64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sine</a:t>
            </a:r>
            <a:r>
              <a:rPr lang="ko-KR" altLang="en-US" dirty="0" smtClean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수평선의 </a:t>
            </a:r>
            <a:r>
              <a:rPr lang="ko-KR" altLang="en-US" dirty="0"/>
              <a:t>길이를 </a:t>
            </a:r>
            <a:r>
              <a:rPr lang="ko-KR" altLang="en-US" dirty="0" smtClean="0"/>
              <a:t>사인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223" y="2348880"/>
            <a:ext cx="5172075" cy="43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56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tangent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tan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 tangent</a:t>
            </a:r>
            <a:r>
              <a:rPr lang="en-US" altLang="ko-KR" dirty="0" smtClean="0"/>
              <a:t> </a:t>
            </a:r>
            <a:r>
              <a:rPr lang="ko-KR" altLang="en-US" dirty="0"/>
              <a:t>함수에 </a:t>
            </a:r>
            <a:r>
              <a:rPr lang="en-US" altLang="ko-KR" dirty="0"/>
              <a:t>radians</a:t>
            </a:r>
            <a:r>
              <a:rPr lang="ko-KR" altLang="en-US" dirty="0"/>
              <a:t>을 넣어 값을 계산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38575"/>
            <a:ext cx="39814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25144"/>
            <a:ext cx="24098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81300"/>
            <a:ext cx="2009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6844233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92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29" y="2276872"/>
            <a:ext cx="51911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tangent</a:t>
            </a:r>
            <a:r>
              <a:rPr lang="ko-KR" altLang="en-US" dirty="0"/>
              <a:t> </a:t>
            </a:r>
            <a:r>
              <a:rPr lang="ko-KR" altLang="en-US" dirty="0" smtClean="0"/>
              <a:t>그래프 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수</a:t>
            </a:r>
            <a:r>
              <a:rPr lang="ko-KR" altLang="en-US" dirty="0"/>
              <a:t>직</a:t>
            </a:r>
            <a:r>
              <a:rPr lang="ko-KR" altLang="en-US" dirty="0" smtClean="0"/>
              <a:t>선의 </a:t>
            </a:r>
            <a:r>
              <a:rPr lang="ko-KR" altLang="en-US" dirty="0"/>
              <a:t>길이를 </a:t>
            </a:r>
            <a:r>
              <a:rPr lang="en-US" altLang="ko-KR" dirty="0" smtClean="0"/>
              <a:t>tan</a:t>
            </a:r>
            <a:r>
              <a:rPr lang="ko-KR" altLang="en-US" dirty="0" smtClean="0"/>
              <a:t>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82" y="2420888"/>
            <a:ext cx="5210175" cy="415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7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각의 </a:t>
            </a:r>
            <a:r>
              <a:rPr lang="ko-KR" altLang="en-US" sz="6000" dirty="0" smtClean="0"/>
              <a:t>변환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3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각의 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변화를 알아보기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변환해서 각의 위치에 따라 삼각함수를 변환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339752" y="3070701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나오는 각을 </a:t>
            </a:r>
            <a:r>
              <a:rPr lang="en-US" altLang="ko-KR" sz="1400" dirty="0" smtClean="0"/>
              <a:t>n*</a:t>
            </a:r>
            <a:r>
              <a:rPr lang="el-GR" altLang="ko-KR" sz="1400" dirty="0" smtClean="0"/>
              <a:t>π</a:t>
            </a:r>
            <a:r>
              <a:rPr lang="en-US" altLang="ko-KR" sz="1400" dirty="0" smtClean="0"/>
              <a:t>/2 + </a:t>
            </a:r>
            <a:r>
              <a:rPr lang="el-GR" altLang="ko-KR" sz="1400" dirty="0"/>
              <a:t>θ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90n + </a:t>
            </a:r>
            <a:r>
              <a:rPr lang="el-GR" altLang="ko-KR" sz="1400" dirty="0" smtClean="0"/>
              <a:t>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은 정수 이면  </a:t>
            </a:r>
            <a:r>
              <a:rPr lang="en-US" altLang="ko-KR" sz="1400" dirty="0" smtClean="0"/>
              <a:t>0&lt; </a:t>
            </a:r>
            <a:r>
              <a:rPr lang="el-GR" altLang="ko-KR" sz="1400" dirty="0"/>
              <a:t>θ </a:t>
            </a:r>
            <a:r>
              <a:rPr lang="en-US" altLang="ko-KR" sz="1400" dirty="0" smtClean="0"/>
              <a:t>&lt; </a:t>
            </a:r>
            <a:r>
              <a:rPr lang="el-GR" altLang="ko-KR" sz="1400" dirty="0"/>
              <a:t>π</a:t>
            </a:r>
            <a:r>
              <a:rPr lang="en-US" altLang="ko-KR" sz="1400" dirty="0"/>
              <a:t>/2 </a:t>
            </a:r>
            <a:r>
              <a:rPr lang="en-US" altLang="ko-KR" sz="1400" dirty="0" smtClean="0"/>
              <a:t>, 0 &lt;</a:t>
            </a:r>
            <a:r>
              <a:rPr lang="el-GR" altLang="ko-KR" sz="1400" dirty="0"/>
              <a:t> θ </a:t>
            </a:r>
            <a:r>
              <a:rPr lang="en-US" altLang="ko-KR" sz="1400" dirty="0" smtClean="0"/>
              <a:t>&lt;90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339752" y="3790781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ko-KR" sz="1400" dirty="0" smtClean="0"/>
              <a:t>n</a:t>
            </a:r>
            <a:r>
              <a:rPr lang="ko-KR" altLang="en-US" sz="1400" dirty="0" smtClean="0"/>
              <a:t>이 짝수이면 변하지 않지만 홀수이면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sin-&gt; cos, cos-&gt; sin, tan-&gt; cot</a:t>
            </a:r>
            <a:r>
              <a:rPr lang="ko-KR" altLang="en-US" sz="1400" dirty="0" smtClean="0"/>
              <a:t>로 변환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69981" y="4510861"/>
            <a:ext cx="50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몇 </a:t>
            </a:r>
            <a:r>
              <a:rPr lang="ko-KR" altLang="en-US" sz="1400" dirty="0" err="1" smtClean="0"/>
              <a:t>사분면의</a:t>
            </a:r>
            <a:r>
              <a:rPr lang="ko-KR" altLang="en-US" sz="1400" dirty="0" smtClean="0"/>
              <a:t> 각이냐 에 따라 부호가</a:t>
            </a:r>
            <a:r>
              <a:rPr lang="en-US" altLang="ko-KR" sz="1400" dirty="0" smtClean="0"/>
              <a:t>(+,-)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변환됨 </a:t>
            </a:r>
            <a:endParaRPr lang="ko-KR" altLang="en-US" sz="1400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26156"/>
              </p:ext>
            </p:extLst>
          </p:nvPr>
        </p:nvGraphicFramePr>
        <p:xfrm>
          <a:off x="2339754" y="5014917"/>
          <a:ext cx="4810335" cy="1396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67"/>
                <a:gridCol w="962067"/>
                <a:gridCol w="962067"/>
                <a:gridCol w="962067"/>
                <a:gridCol w="962067"/>
              </a:tblGrid>
              <a:tr h="298832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in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tan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+</a:t>
                      </a:r>
                      <a:endParaRPr lang="ko-KR" altLang="en-US" sz="1200" dirty="0" smtClean="0"/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0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 </a:t>
            </a:r>
            <a:r>
              <a:rPr lang="ko-KR" altLang="en-US" dirty="0" err="1" smtClean="0"/>
              <a:t>사분면</a:t>
            </a:r>
            <a:r>
              <a:rPr lang="ko-KR" altLang="en-US" dirty="0" smtClean="0"/>
              <a:t> 부호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삼각함수의 </a:t>
            </a:r>
            <a:r>
              <a:rPr lang="ko-KR" altLang="en-US" dirty="0" err="1" smtClean="0"/>
              <a:t>사분면</a:t>
            </a:r>
            <a:r>
              <a:rPr lang="ko-KR" altLang="en-US" dirty="0" smtClean="0"/>
              <a:t> 위치에 따른 결과 값에 대한 부호 표시</a:t>
            </a:r>
            <a:endParaRPr lang="en-US" altLang="ko-KR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01008"/>
            <a:ext cx="561662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9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1. </a:t>
            </a:r>
            <a:r>
              <a:rPr lang="en-US" altLang="ko-KR" sz="9600" dirty="0" err="1" smtClean="0"/>
              <a:t>Numpy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2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생김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99592" y="3284984"/>
            <a:ext cx="7488832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umpy.array</a:t>
            </a:r>
            <a:r>
              <a:rPr lang="en-US" altLang="ko-KR" dirty="0" smtClean="0">
                <a:solidFill>
                  <a:schemeClr val="tx1"/>
                </a:solidFill>
              </a:rPr>
              <a:t>(object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=None, copy=True, order=None, </a:t>
            </a:r>
            <a:r>
              <a:rPr lang="en-US" altLang="ko-KR" dirty="0" err="1">
                <a:solidFill>
                  <a:schemeClr val="tx1"/>
                </a:solidFill>
              </a:rPr>
              <a:t>subok</a:t>
            </a:r>
            <a:r>
              <a:rPr lang="en-US" altLang="ko-KR" dirty="0">
                <a:solidFill>
                  <a:schemeClr val="tx1"/>
                </a:solidFill>
              </a:rPr>
              <a:t>=False, </a:t>
            </a:r>
            <a:r>
              <a:rPr lang="en-US" altLang="ko-KR" dirty="0" err="1" smtClean="0">
                <a:solidFill>
                  <a:schemeClr val="tx1"/>
                </a:solidFill>
              </a:rPr>
              <a:t>ndim</a:t>
            </a:r>
            <a:r>
              <a:rPr lang="en-US" altLang="ko-KR" dirty="0" smtClean="0">
                <a:solidFill>
                  <a:schemeClr val="tx1"/>
                </a:solidFill>
              </a:rPr>
              <a:t>=0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9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짝수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짝수일때는</a:t>
            </a:r>
            <a:r>
              <a:rPr lang="ko-KR" altLang="en-US" dirty="0" smtClean="0"/>
              <a:t> 부호만 변함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78382"/>
              </p:ext>
            </p:extLst>
          </p:nvPr>
        </p:nvGraphicFramePr>
        <p:xfrm>
          <a:off x="4355976" y="3789040"/>
          <a:ext cx="4104457" cy="173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5"/>
                <a:gridCol w="2088232"/>
              </a:tblGrid>
              <a:tr h="34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n=0,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4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n=2,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-sin(x)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sin(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sin(x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cos(-x)  =    cos(x)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cos(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)  =   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-cos(x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5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tan(-x)  =  - tan(x)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tan(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  =   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-tan(x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168352" cy="246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9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짝수예시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짝수일때는</a:t>
            </a:r>
            <a:r>
              <a:rPr lang="ko-KR" altLang="en-US" dirty="0" smtClean="0"/>
              <a:t> 부호만 변함</a:t>
            </a:r>
            <a:endParaRPr lang="en-US" altLang="ko-KR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996952"/>
            <a:ext cx="32670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6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홀수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홀수일 경우 삼각함수가 변함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54092"/>
              </p:ext>
            </p:extLst>
          </p:nvPr>
        </p:nvGraphicFramePr>
        <p:xfrm>
          <a:off x="4427984" y="4005064"/>
          <a:ext cx="43924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/>
                <a:gridCol w="21962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n=1,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다른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n=3,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동일 함수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, 3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</a:rPr>
                        <a:t>사분면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sin(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x)  =  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cos(x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sin(3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-x)  =  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-cos(x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cos(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)  =   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sin(x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cos(3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-x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)  =   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-sin(x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tan(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π/2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  = 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 cot(x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tan(3</a:t>
                      </a:r>
                      <a:r>
                        <a:rPr lang="el-GR" altLang="ko-KR" sz="1200" b="0" baseline="0" dirty="0" smtClean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/2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-x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  =   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cot (x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971600" y="3212976"/>
            <a:ext cx="3168352" cy="2469585"/>
            <a:chOff x="971600" y="3212976"/>
            <a:chExt cx="3168352" cy="2469585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212976"/>
              <a:ext cx="3168352" cy="2469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28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4509120"/>
              <a:ext cx="67627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28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431" y="4005064"/>
              <a:ext cx="6477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3304431" y="5157192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419872" y="4941168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055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홀수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각은</a:t>
            </a:r>
            <a:r>
              <a:rPr lang="en-US" altLang="ko-KR" dirty="0"/>
              <a:t> n*</a:t>
            </a:r>
            <a:r>
              <a:rPr lang="el-GR" altLang="ko-KR" dirty="0"/>
              <a:t>π</a:t>
            </a:r>
            <a:r>
              <a:rPr lang="en-US" altLang="ko-KR" dirty="0"/>
              <a:t>/2 + </a:t>
            </a:r>
            <a:r>
              <a:rPr lang="el-GR" altLang="ko-KR" dirty="0"/>
              <a:t>θ </a:t>
            </a:r>
            <a:r>
              <a:rPr lang="ko-KR" altLang="en-US" dirty="0"/>
              <a:t>또는 </a:t>
            </a:r>
            <a:r>
              <a:rPr lang="en-US" altLang="ko-KR" dirty="0"/>
              <a:t>90n + </a:t>
            </a:r>
            <a:r>
              <a:rPr lang="el-GR" altLang="ko-KR" dirty="0" smtClean="0"/>
              <a:t>θ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홀수일 경우 삼각함수가 변함</a:t>
            </a:r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52936"/>
            <a:ext cx="31623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03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altLang="ko-KR" dirty="0"/>
              <a:t>π</a:t>
            </a:r>
            <a:r>
              <a:rPr lang="en-US" altLang="ko-KR" dirty="0" smtClean="0"/>
              <a:t>/2 :</a:t>
            </a:r>
            <a:r>
              <a:rPr lang="ko-KR" altLang="en-US" dirty="0" smtClean="0"/>
              <a:t>예각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1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 변화 </a:t>
            </a:r>
            <a:r>
              <a:rPr lang="en-US" altLang="ko-KR" dirty="0" smtClean="0"/>
              <a:t>: </a:t>
            </a:r>
            <a:r>
              <a:rPr lang="el-GR" altLang="ko-KR" dirty="0"/>
              <a:t>π</a:t>
            </a:r>
            <a:r>
              <a:rPr lang="en-US" altLang="ko-KR" dirty="0" smtClean="0"/>
              <a:t>/2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도 일 경우는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/2(90)+30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cos,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–sin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196964" y="3751848"/>
            <a:ext cx="2294925" cy="2160240"/>
            <a:chOff x="3419872" y="4142944"/>
            <a:chExt cx="2294925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>
                <a:stCxn id="16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A=120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33371" y="426804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517162"/>
            <a:ext cx="4800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4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삼각함수의 변형 </a:t>
            </a:r>
            <a:r>
              <a:rPr lang="en-US" altLang="ko-KR" dirty="0" smtClean="0"/>
              <a:t>: 90</a:t>
            </a:r>
            <a:r>
              <a:rPr lang="ko-KR" altLang="en-US" dirty="0" smtClean="0"/>
              <a:t>도 이내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직각 삼각형의 성질을 이용하면 직각을 빼면 나머지 각이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도인 것을 감안하면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기준을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함수의 결과는  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기준으로 </a:t>
            </a:r>
            <a:r>
              <a:rPr lang="en-US" altLang="ko-KR" dirty="0" smtClean="0"/>
              <a:t>cos </a:t>
            </a:r>
            <a:r>
              <a:rPr lang="ko-KR" altLang="en-US" dirty="0" smtClean="0"/>
              <a:t>함수 결과와 동일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04" y="4437111"/>
            <a:ext cx="1872207" cy="121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82239" y="548532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93393" y="406030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09" y="4563525"/>
            <a:ext cx="23907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1641" y="622802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cos(A) = sin(B),  sin(B) = cos(A) , tan(B) = cot(A) </a:t>
            </a:r>
            <a:r>
              <a:rPr lang="ko-KR" altLang="en-US" dirty="0" smtClean="0"/>
              <a:t>와 동일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438595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A +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B = 90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64088" y="401662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각 </a:t>
            </a:r>
            <a:r>
              <a:rPr lang="en-US" altLang="ko-KR" b="1" u="sng" dirty="0" smtClean="0"/>
              <a:t>B</a:t>
            </a:r>
            <a:r>
              <a:rPr lang="ko-KR" altLang="en-US" b="1" u="sng" dirty="0" smtClean="0"/>
              <a:t>로 삼각함수 처</a:t>
            </a:r>
            <a:r>
              <a:rPr lang="ko-KR" altLang="en-US" b="1" u="sng" dirty="0"/>
              <a:t>리</a:t>
            </a:r>
          </a:p>
        </p:txBody>
      </p:sp>
    </p:spTree>
    <p:extLst>
      <p:ext uri="{BB962C8B-B14F-4D97-AF65-F5344CB8AC3E}">
        <p14:creationId xmlns:p14="http://schemas.microsoft.com/office/powerpoint/2010/main" val="31886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삼각함수의 변형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 – </a:t>
            </a:r>
            <a:r>
              <a:rPr lang="ko-KR" altLang="en-US" dirty="0" smtClean="0"/>
              <a:t>예각에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대한 삼각함수 계산</a:t>
            </a:r>
            <a:endParaRPr lang="en-US" altLang="ko-K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24944"/>
            <a:ext cx="375285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18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삼각함수의 변형 </a:t>
            </a:r>
            <a:r>
              <a:rPr lang="en-US" altLang="ko-KR" dirty="0" smtClean="0"/>
              <a:t>: 180</a:t>
            </a:r>
            <a:r>
              <a:rPr lang="ko-KR" altLang="en-US" dirty="0" smtClean="0"/>
              <a:t>도 이내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 이내의 각으로 삼각함수를 계산할 경우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나머지 </a:t>
            </a:r>
            <a:r>
              <a:rPr lang="ko-KR" altLang="en-US" dirty="0" smtClean="0"/>
              <a:t>각으로 삼각함수를 계산할 수 있음</a:t>
            </a:r>
            <a:endParaRPr lang="en-US" altLang="ko-K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72232"/>
            <a:ext cx="2003301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3571653" y="4130864"/>
            <a:ext cx="2294925" cy="2160240"/>
            <a:chOff x="3419872" y="4142944"/>
            <a:chExt cx="2294925" cy="2160240"/>
          </a:xfrm>
        </p:grpSpPr>
        <p:grpSp>
          <p:nvGrpSpPr>
            <p:cNvPr id="27" name="그룹 26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4" name="타원 3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>
                  <a:endCxn id="4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직선 연결선 24"/>
              <p:cNvCxnSpPr>
                <a:stCxn id="4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A=120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33371" y="426804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796136" y="434709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sin(A) = cos(B) = </a:t>
            </a:r>
            <a:r>
              <a:rPr lang="en-US" altLang="ko-KR" sz="1400" dirty="0" err="1" smtClean="0"/>
              <a:t>b/r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795324" y="4934232"/>
            <a:ext cx="325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cos(A) = - sin(B) = -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814592" y="5605474"/>
            <a:ext cx="31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tan(A) = - cot(B)  =  -b/a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052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삼각함수의 변형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/2 + </a:t>
            </a:r>
            <a:r>
              <a:rPr lang="ko-KR" altLang="en-US" dirty="0" smtClean="0"/>
              <a:t>예각에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대한 삼각함수 계산</a:t>
            </a:r>
            <a:endParaRPr lang="en-US" altLang="ko-KR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3148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2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 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ko-KR" altLang="en-US" dirty="0" err="1" smtClean="0"/>
              <a:t>단일값</a:t>
            </a:r>
            <a:r>
              <a:rPr lang="en-US" altLang="ko-KR" dirty="0" smtClean="0"/>
              <a:t>(scalar value)</a:t>
            </a:r>
            <a:r>
              <a:rPr lang="ko-KR" altLang="en-US" dirty="0" smtClean="0"/>
              <a:t>를 넣으면 </a:t>
            </a:r>
            <a:r>
              <a:rPr lang="en-US" altLang="ko-KR" dirty="0" err="1" smtClean="0"/>
              <a:t>arrary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아니 일반 타입을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84984"/>
            <a:ext cx="338437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75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l-GR" altLang="ko-KR" dirty="0" smtClean="0"/>
              <a:t>π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65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주기 </a:t>
            </a:r>
            <a:r>
              <a:rPr lang="ko-KR" altLang="en-US" dirty="0" smtClean="0"/>
              <a:t>변</a:t>
            </a:r>
            <a:r>
              <a:rPr lang="ko-KR" altLang="en-US" dirty="0"/>
              <a:t>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그래프의 주기적인 </a:t>
            </a:r>
            <a:r>
              <a:rPr lang="en-US" altLang="ko-KR" dirty="0" smtClean="0"/>
              <a:t>pi</a:t>
            </a:r>
            <a:r>
              <a:rPr lang="ko-KR" altLang="en-US" dirty="0"/>
              <a:t>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2pi</a:t>
            </a:r>
            <a:r>
              <a:rPr lang="ko-KR" altLang="en-US" dirty="0" smtClean="0"/>
              <a:t> 배수 단위로 동일한 값을 처리 성질을 이용</a:t>
            </a:r>
            <a:endParaRPr lang="en-US" altLang="ko-KR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52197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76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cos </a:t>
            </a:r>
            <a:r>
              <a:rPr lang="ko-KR" altLang="en-US" dirty="0" smtClean="0"/>
              <a:t>주기 변화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cos </a:t>
            </a:r>
            <a:r>
              <a:rPr lang="ko-KR" altLang="en-US" dirty="0" smtClean="0"/>
              <a:t>그래프의 </a:t>
            </a:r>
            <a:r>
              <a:rPr lang="en-US" altLang="ko-KR" dirty="0"/>
              <a:t>pi</a:t>
            </a:r>
            <a:r>
              <a:rPr lang="ko-KR" altLang="en-US" dirty="0"/>
              <a:t> 와 </a:t>
            </a:r>
            <a:r>
              <a:rPr lang="en-US" altLang="ko-KR" dirty="0"/>
              <a:t>2pi</a:t>
            </a:r>
            <a:r>
              <a:rPr lang="ko-KR" altLang="en-US" dirty="0"/>
              <a:t> 배수 단위로 동일한 값을 처리 성질을 이용</a:t>
            </a:r>
            <a:endParaRPr lang="en-US" altLang="ko-KR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068960"/>
            <a:ext cx="50958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3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l-GR" altLang="ko-KR" dirty="0"/>
              <a:t>π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예각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 이내의 각으로 삼각함수를 계산할 경우 각</a:t>
            </a:r>
            <a:r>
              <a:rPr lang="en-US" altLang="ko-KR" dirty="0" smtClean="0"/>
              <a:t> B</a:t>
            </a:r>
            <a:r>
              <a:rPr lang="ko-KR" altLang="en-US" dirty="0" smtClean="0"/>
              <a:t>에 대해 계산하는 것과 동일</a:t>
            </a:r>
            <a:endParaRPr lang="en-US" altLang="ko-KR" dirty="0"/>
          </a:p>
        </p:txBody>
      </p:sp>
      <p:grpSp>
        <p:nvGrpSpPr>
          <p:cNvPr id="33" name="그룹 32"/>
          <p:cNvGrpSpPr/>
          <p:nvPr/>
        </p:nvGrpSpPr>
        <p:grpSpPr>
          <a:xfrm>
            <a:off x="3571653" y="4130864"/>
            <a:ext cx="2294925" cy="2160240"/>
            <a:chOff x="3419872" y="4142944"/>
            <a:chExt cx="2294925" cy="2160240"/>
          </a:xfrm>
        </p:grpSpPr>
        <p:grpSp>
          <p:nvGrpSpPr>
            <p:cNvPr id="27" name="그룹 26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4" name="타원 3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>
                  <a:endCxn id="4" idx="1"/>
                </p:cNvCxnSpPr>
                <p:nvPr/>
              </p:nvCxnSpPr>
              <p:spPr>
                <a:xfrm flipH="1" flipV="1">
                  <a:off x="2150247" y="4244428"/>
                  <a:ext cx="585549" cy="5778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직선 연결선 24"/>
              <p:cNvCxnSpPr>
                <a:stCxn id="4" idx="1"/>
              </p:cNvCxnSpPr>
              <p:nvPr/>
            </p:nvCxnSpPr>
            <p:spPr>
              <a:xfrm>
                <a:off x="2150247" y="424442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443021" y="429309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69515" y="485627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905179" y="4348700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90661" y="5255296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796136" y="434709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</a:t>
            </a:r>
            <a:r>
              <a:rPr lang="el-GR" altLang="ko-KR" sz="1400" dirty="0" smtClean="0"/>
              <a:t>π</a:t>
            </a:r>
            <a:r>
              <a:rPr lang="en-US" altLang="ko-KR" sz="1400" dirty="0" smtClean="0"/>
              <a:t>-B) = sin(B) = </a:t>
            </a:r>
            <a:r>
              <a:rPr lang="en-US" altLang="ko-KR" sz="1400" dirty="0" err="1" smtClean="0"/>
              <a:t>b/r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795324" y="4934232"/>
            <a:ext cx="325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</a:t>
            </a:r>
            <a:r>
              <a:rPr lang="el-GR" altLang="ko-KR" sz="1400" dirty="0"/>
              <a:t>π</a:t>
            </a:r>
            <a:r>
              <a:rPr lang="en-US" altLang="ko-KR" sz="1400" dirty="0"/>
              <a:t>-B</a:t>
            </a:r>
            <a:r>
              <a:rPr lang="en-US" altLang="ko-KR" sz="1400" dirty="0" smtClean="0"/>
              <a:t>) = - cos(B) = -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814592" y="5605474"/>
            <a:ext cx="31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tan(</a:t>
            </a:r>
            <a:r>
              <a:rPr lang="el-GR" altLang="ko-KR" sz="1400" dirty="0"/>
              <a:t>π</a:t>
            </a:r>
            <a:r>
              <a:rPr lang="en-US" altLang="ko-KR" sz="1400" dirty="0"/>
              <a:t>-B) </a:t>
            </a:r>
            <a:r>
              <a:rPr lang="en-US" altLang="ko-KR" sz="1400" dirty="0" smtClean="0"/>
              <a:t> = - tan(B)  =  -b/a</a:t>
            </a:r>
            <a:endParaRPr lang="ko-KR" altLang="en-US" sz="1400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44048"/>
            <a:ext cx="2209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4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l-GR" altLang="ko-KR" dirty="0" smtClean="0"/>
              <a:t>π</a:t>
            </a:r>
            <a:r>
              <a:rPr lang="en-US" altLang="ko-KR" dirty="0" smtClean="0"/>
              <a:t> + </a:t>
            </a:r>
            <a:r>
              <a:rPr lang="ko-KR" altLang="en-US" dirty="0" smtClean="0"/>
              <a:t>예각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도 일 경우는 </a:t>
            </a:r>
            <a:r>
              <a:rPr lang="el-GR" altLang="ko-KR" dirty="0" smtClean="0"/>
              <a:t>π</a:t>
            </a:r>
            <a:r>
              <a:rPr lang="en-US" altLang="ko-KR" dirty="0" smtClean="0"/>
              <a:t>(180)+30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sin,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–cos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196964" y="3751848"/>
            <a:ext cx="2294925" cy="2160240"/>
            <a:chOff x="3419872" y="4142944"/>
            <a:chExt cx="2294925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3"/>
                </p:cNvCxnSpPr>
                <p:nvPr/>
              </p:nvCxnSpPr>
              <p:spPr>
                <a:xfrm flipH="1">
                  <a:off x="2150247" y="4822306"/>
                  <a:ext cx="585550" cy="5778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/>
              <p:nvPr/>
            </p:nvCxnSpPr>
            <p:spPr>
              <a:xfrm>
                <a:off x="2150247" y="4828802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517247" y="5065454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77978" y="435434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24211" y="498040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490661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A=210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2598" y="5256221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690286"/>
            <a:ext cx="46672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5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예각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4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-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 일 경우는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(360)-30</a:t>
            </a:r>
            <a:r>
              <a:rPr lang="ko-KR" altLang="en-US" dirty="0" smtClean="0"/>
              <a:t>의 값을 가지므로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-sin, cos</a:t>
            </a:r>
            <a:r>
              <a:rPr lang="ko-KR" altLang="en-US" dirty="0" smtClean="0"/>
              <a:t>일 경우는 </a:t>
            </a:r>
            <a:r>
              <a:rPr lang="en-US" altLang="ko-KR" dirty="0" smtClean="0"/>
              <a:t>–cos </a:t>
            </a:r>
            <a:r>
              <a:rPr lang="ko-KR" altLang="en-US" dirty="0" smtClean="0"/>
              <a:t>으로 바뀜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016945" y="3751848"/>
            <a:ext cx="2556283" cy="2160240"/>
            <a:chOff x="3239853" y="4142944"/>
            <a:chExt cx="2556283" cy="2160240"/>
          </a:xfrm>
        </p:grpSpPr>
        <p:grpSp>
          <p:nvGrpSpPr>
            <p:cNvPr id="8" name="그룹 7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>
                  <a:endCxn id="16" idx="5"/>
                </p:cNvCxnSpPr>
                <p:nvPr/>
              </p:nvCxnSpPr>
              <p:spPr>
                <a:xfrm>
                  <a:off x="2735797" y="4822306"/>
                  <a:ext cx="585548" cy="5778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/>
              <p:cNvCxnSpPr/>
              <p:nvPr/>
            </p:nvCxnSpPr>
            <p:spPr>
              <a:xfrm>
                <a:off x="3321345" y="4815718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843808" y="5123771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028571" y="4444366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71506" y="4970845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239853" y="489596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A=360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0" y="4665883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3" y="454000"/>
            <a:ext cx="466725" cy="45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51323"/>
            <a:ext cx="24003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8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변화 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el-GR" altLang="ko-KR" dirty="0" smtClean="0"/>
              <a:t>π</a:t>
            </a:r>
            <a:r>
              <a:rPr lang="en-US" altLang="ko-KR" dirty="0" smtClean="0"/>
              <a:t> +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삼각함수가 </a:t>
            </a:r>
            <a:r>
              <a:rPr lang="en-US" altLang="ko-KR" dirty="0" smtClean="0"/>
              <a:t>2</a:t>
            </a:r>
            <a:r>
              <a:rPr lang="el-GR" altLang="ko-KR" dirty="0"/>
              <a:t> </a:t>
            </a:r>
            <a:r>
              <a:rPr lang="el-GR" altLang="ko-KR" dirty="0" smtClean="0"/>
              <a:t>π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단위로 </a:t>
            </a:r>
            <a:r>
              <a:rPr lang="ko-KR" altLang="en-US" dirty="0" err="1" smtClean="0"/>
              <a:t>변경시는</a:t>
            </a:r>
            <a:r>
              <a:rPr lang="ko-KR" altLang="en-US" dirty="0" smtClean="0"/>
              <a:t> 항상 기존 예각을 구하는 것도 동일한 값을 </a:t>
            </a:r>
            <a:r>
              <a:rPr lang="ko-KR" altLang="en-US" dirty="0" err="1" smtClean="0"/>
              <a:t>같는다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377" y="5055096"/>
            <a:ext cx="4791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3" y="454000"/>
            <a:ext cx="466725" cy="45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51848"/>
            <a:ext cx="20764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124956" y="3751848"/>
            <a:ext cx="2160240" cy="2160240"/>
            <a:chOff x="3347864" y="4142944"/>
            <a:chExt cx="2160240" cy="2160240"/>
          </a:xfrm>
        </p:grpSpPr>
        <p:grpSp>
          <p:nvGrpSpPr>
            <p:cNvPr id="11" name="그룹 10"/>
            <p:cNvGrpSpPr/>
            <p:nvPr/>
          </p:nvGrpSpPr>
          <p:grpSpPr>
            <a:xfrm>
              <a:off x="3419872" y="4142944"/>
              <a:ext cx="2088232" cy="2160240"/>
              <a:chOff x="1691680" y="3717032"/>
              <a:chExt cx="2088232" cy="2304256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1691680" y="3717032"/>
                <a:ext cx="2088232" cy="2304256"/>
                <a:chOff x="1691680" y="3717032"/>
                <a:chExt cx="2088232" cy="2304256"/>
              </a:xfrm>
            </p:grpSpPr>
            <p:sp>
              <p:nvSpPr>
                <p:cNvPr id="19" name="타원 18"/>
                <p:cNvSpPr/>
                <p:nvPr/>
              </p:nvSpPr>
              <p:spPr>
                <a:xfrm>
                  <a:off x="1907704" y="4005064"/>
                  <a:ext cx="1656184" cy="163448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" name="직선 연결선 19"/>
                <p:cNvCxnSpPr/>
                <p:nvPr/>
              </p:nvCxnSpPr>
              <p:spPr>
                <a:xfrm>
                  <a:off x="1691680" y="4822304"/>
                  <a:ext cx="208823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2735796" y="3717032"/>
                  <a:ext cx="0" cy="23042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 flipV="1">
                  <a:off x="2735797" y="4274834"/>
                  <a:ext cx="585548" cy="5474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직선 연결선 14"/>
              <p:cNvCxnSpPr/>
              <p:nvPr/>
            </p:nvCxnSpPr>
            <p:spPr>
              <a:xfrm>
                <a:off x="3321345" y="4246760"/>
                <a:ext cx="0" cy="577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2843807" y="4090167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r</a:t>
                </a:r>
                <a:endParaRPr lang="ko-KR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28571" y="4829797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08228" y="4274833"/>
                <a:ext cx="184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397163" y="4827970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A=360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47864" y="5323262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/>
                <a:t>B=30</a:t>
              </a:r>
              <a:r>
                <a:rPr lang="ko-KR" altLang="en-US" sz="1200" dirty="0" smtClean="0"/>
                <a:t>도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313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삼각함수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덧셈과 뺄셈공식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3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 </a:t>
            </a:r>
            <a:r>
              <a:rPr lang="ko-KR" altLang="en-US" dirty="0" smtClean="0"/>
              <a:t>함수의 덧셈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6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생성 </a:t>
            </a:r>
            <a:r>
              <a:rPr lang="en-US" altLang="ko-KR" dirty="0"/>
              <a:t>: 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배열의 특징</a:t>
            </a:r>
            <a:r>
              <a:rPr lang="en-US" altLang="ko-KR" sz="2800" dirty="0"/>
              <a:t>.  </a:t>
            </a:r>
            <a:r>
              <a:rPr lang="ko-KR" altLang="en-US" sz="2800" dirty="0"/>
              <a:t>차원</a:t>
            </a:r>
            <a:r>
              <a:rPr lang="en-US" altLang="ko-KR" sz="2800" dirty="0"/>
              <a:t>, </a:t>
            </a:r>
            <a:r>
              <a:rPr lang="ko-KR" altLang="en-US" sz="2800" dirty="0"/>
              <a:t>형태</a:t>
            </a:r>
            <a:r>
              <a:rPr lang="en-US" altLang="ko-KR" sz="2800" dirty="0"/>
              <a:t>, </a:t>
            </a:r>
            <a:r>
              <a:rPr lang="ko-KR" altLang="en-US" sz="2800" dirty="0"/>
              <a:t>요소를 가지고 있음</a:t>
            </a:r>
          </a:p>
          <a:p>
            <a:pPr marL="457200" lvl="1" indent="0" fontAlgn="base">
              <a:buNone/>
            </a:pPr>
            <a:r>
              <a:rPr lang="ko-KR" altLang="en-US" sz="2800" dirty="0"/>
              <a:t>생성시 데이터와 타입을 넣으면 </a:t>
            </a:r>
            <a:r>
              <a:rPr lang="en-US" altLang="ko-KR" sz="2800" dirty="0" err="1"/>
              <a:t>ndim</a:t>
            </a:r>
            <a:r>
              <a:rPr lang="en-US" altLang="ko-KR" sz="2800" dirty="0"/>
              <a:t>(</a:t>
            </a:r>
            <a:r>
              <a:rPr lang="ko-KR" altLang="en-US" sz="2800" dirty="0"/>
              <a:t>차원</a:t>
            </a:r>
            <a:r>
              <a:rPr lang="en-US" altLang="ko-KR" sz="2800" dirty="0"/>
              <a:t>), shape(</a:t>
            </a:r>
            <a:r>
              <a:rPr lang="ko-KR" altLang="en-US" sz="2800" dirty="0"/>
              <a:t>형태</a:t>
            </a:r>
            <a:r>
              <a:rPr lang="en-US" altLang="ko-KR" sz="2800" dirty="0"/>
              <a:t>), </a:t>
            </a:r>
            <a:r>
              <a:rPr lang="ko-KR" altLang="en-US" sz="2800" dirty="0"/>
              <a:t>타입</a:t>
            </a:r>
            <a:r>
              <a:rPr lang="en-US" altLang="ko-KR" sz="2800" dirty="0"/>
              <a:t>(</a:t>
            </a:r>
            <a:r>
              <a:rPr lang="en-US" altLang="ko-KR" sz="2800" dirty="0" err="1"/>
              <a:t>dtype</a:t>
            </a:r>
            <a:r>
              <a:rPr lang="en-US" altLang="ko-KR" sz="2800" dirty="0"/>
              <a:t>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3456384" cy="32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71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덧셈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</a:t>
            </a:r>
            <a:r>
              <a:rPr lang="en-US" altLang="ko-KR" dirty="0" smtClean="0"/>
              <a:t>sin</a:t>
            </a:r>
            <a:r>
              <a:rPr lang="ko-KR" altLang="en-US" dirty="0" smtClean="0"/>
              <a:t>으로 덧셈을 할 경우 </a:t>
            </a:r>
            <a:r>
              <a:rPr lang="en-US" altLang="ko-KR" dirty="0" smtClean="0"/>
              <a:t>sin</a:t>
            </a:r>
            <a:r>
              <a:rPr lang="ko-KR" altLang="en-US" dirty="0" err="1" smtClean="0"/>
              <a:t>함수별로</a:t>
            </a:r>
            <a:r>
              <a:rPr lang="ko-KR" altLang="en-US" dirty="0" smtClean="0"/>
              <a:t> 덧셈과는 차이가 발생</a:t>
            </a:r>
            <a:endParaRPr lang="en-US" altLang="ko-KR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780929"/>
            <a:ext cx="384046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5816" y="389705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12232" y="482851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26954" y="40050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482851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12432" y="378571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5445224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sin(</a:t>
            </a:r>
            <a:r>
              <a:rPr lang="el-GR" altLang="ko-KR" dirty="0" smtClean="0"/>
              <a:t>α</a:t>
            </a:r>
            <a:r>
              <a:rPr lang="en-US" altLang="ko-KR" dirty="0" smtClean="0"/>
              <a:t>+</a:t>
            </a:r>
            <a:r>
              <a:rPr lang="el-GR" altLang="ko-KR" dirty="0"/>
              <a:t> β</a:t>
            </a:r>
            <a:r>
              <a:rPr lang="en-US" altLang="ko-KR" dirty="0"/>
              <a:t>) </a:t>
            </a:r>
            <a:r>
              <a:rPr lang="en-US" altLang="ko-KR" dirty="0" smtClean="0"/>
              <a:t>= </a:t>
            </a:r>
            <a:r>
              <a:rPr lang="en-US" altLang="ko-KR" dirty="0"/>
              <a:t>sin(</a:t>
            </a:r>
            <a:r>
              <a:rPr lang="el-GR" altLang="ko-KR" dirty="0"/>
              <a:t>α</a:t>
            </a:r>
            <a:r>
              <a:rPr lang="en-US" altLang="ko-KR" dirty="0"/>
              <a:t>) </a:t>
            </a:r>
            <a:r>
              <a:rPr lang="en-US" altLang="ko-KR" dirty="0" smtClean="0"/>
              <a:t>cos</a:t>
            </a:r>
            <a:r>
              <a:rPr lang="en-US" altLang="ko-KR" dirty="0"/>
              <a:t>(</a:t>
            </a:r>
            <a:r>
              <a:rPr lang="el-GR" altLang="ko-KR" dirty="0"/>
              <a:t>β</a:t>
            </a:r>
            <a:r>
              <a:rPr lang="en-US" altLang="ko-KR" dirty="0" smtClean="0"/>
              <a:t>) + </a:t>
            </a:r>
            <a:r>
              <a:rPr lang="en-US" altLang="ko-KR" dirty="0"/>
              <a:t>cos(</a:t>
            </a:r>
            <a:r>
              <a:rPr lang="el-GR" altLang="ko-KR" dirty="0"/>
              <a:t>α</a:t>
            </a:r>
            <a:r>
              <a:rPr lang="en-US" altLang="ko-KR" dirty="0"/>
              <a:t>) sin(</a:t>
            </a:r>
            <a:r>
              <a:rPr lang="el-GR" altLang="ko-KR" dirty="0"/>
              <a:t>β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en-US" altLang="ko-KR" dirty="0"/>
              <a:t>= </a:t>
            </a:r>
            <a:r>
              <a:rPr lang="en-US" altLang="ko-KR" dirty="0" err="1"/>
              <a:t>a/r</a:t>
            </a:r>
            <a:r>
              <a:rPr lang="en-US" altLang="ko-KR" dirty="0"/>
              <a:t> * </a:t>
            </a:r>
            <a:r>
              <a:rPr lang="en-US" altLang="ko-KR" dirty="0" smtClean="0"/>
              <a:t>b/s + </a:t>
            </a:r>
            <a:r>
              <a:rPr lang="en-US" altLang="ko-KR" dirty="0" err="1"/>
              <a:t>b/r</a:t>
            </a:r>
            <a:r>
              <a:rPr lang="en-US" altLang="ko-KR" dirty="0"/>
              <a:t> * t/s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3876394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sin(</a:t>
            </a:r>
            <a:r>
              <a:rPr lang="el-GR" altLang="ko-KR" sz="1400" dirty="0"/>
              <a:t>α</a:t>
            </a:r>
            <a:r>
              <a:rPr lang="en-US" altLang="ko-KR" sz="1400" dirty="0"/>
              <a:t>) cos(</a:t>
            </a:r>
            <a:r>
              <a:rPr lang="el-GR" altLang="ko-KR" sz="1400" dirty="0"/>
              <a:t>β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a/r</a:t>
            </a:r>
            <a:r>
              <a:rPr lang="en-US" altLang="ko-KR" sz="1400" dirty="0" smtClean="0"/>
              <a:t> * b/s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724128" y="4383908"/>
            <a:ext cx="317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cos(</a:t>
            </a:r>
            <a:r>
              <a:rPr lang="el-GR" altLang="ko-KR" sz="1400" dirty="0"/>
              <a:t>α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sin(</a:t>
            </a:r>
            <a:r>
              <a:rPr lang="el-GR" altLang="ko-KR" sz="1400" dirty="0"/>
              <a:t>β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 = </a:t>
            </a:r>
            <a:r>
              <a:rPr lang="en-US" altLang="ko-KR" sz="1400" dirty="0" err="1"/>
              <a:t>b</a:t>
            </a:r>
            <a:r>
              <a:rPr lang="en-US" altLang="ko-KR" sz="1400" dirty="0" err="1" smtClean="0"/>
              <a:t>/r</a:t>
            </a:r>
            <a:r>
              <a:rPr lang="en-US" altLang="ko-KR" sz="1400" dirty="0" smtClean="0"/>
              <a:t> * t/s</a:t>
            </a:r>
            <a:endParaRPr lang="ko-KR" altLang="en-US" sz="1400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9" y="3328514"/>
            <a:ext cx="313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24128" y="3368879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 sin(</a:t>
            </a:r>
            <a:r>
              <a:rPr lang="el-GR" altLang="ko-KR" sz="1400" dirty="0"/>
              <a:t>α</a:t>
            </a:r>
            <a:r>
              <a:rPr lang="en-US" altLang="ko-KR" sz="1400" dirty="0"/>
              <a:t>) = </a:t>
            </a:r>
            <a:r>
              <a:rPr lang="en-US" altLang="ko-KR" sz="1400" dirty="0" err="1"/>
              <a:t>a/r</a:t>
            </a:r>
            <a:r>
              <a:rPr lang="en-US" altLang="ko-KR" sz="1400" dirty="0"/>
              <a:t> , sin(</a:t>
            </a:r>
            <a:r>
              <a:rPr lang="el-GR" altLang="ko-KR" sz="1400" dirty="0"/>
              <a:t>β</a:t>
            </a:r>
            <a:r>
              <a:rPr lang="en-US" altLang="ko-KR" sz="1400" dirty="0"/>
              <a:t>) = </a:t>
            </a:r>
            <a:r>
              <a:rPr lang="en-US" altLang="ko-KR" sz="1400" dirty="0" smtClean="0"/>
              <a:t>t/s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567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덧셈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더할 경우 아래의 공식으로 계산</a:t>
            </a:r>
            <a:endParaRPr lang="en-US" altLang="ko-KR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35330"/>
            <a:ext cx="313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80200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Sin </a:t>
            </a:r>
            <a:r>
              <a:rPr lang="ko-KR" altLang="en-US" dirty="0" smtClean="0"/>
              <a:t>함수의 뺄셈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4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 </a:t>
            </a:r>
            <a:r>
              <a:rPr lang="ko-KR" altLang="en-US" dirty="0" smtClean="0"/>
              <a:t>함수 뺄셈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뺄 경우 아래의 공식으로 계산</a:t>
            </a:r>
            <a:endParaRPr lang="en-US" altLang="ko-KR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214688"/>
            <a:ext cx="32289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717032"/>
            <a:ext cx="76390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32040" y="5867899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Cos 90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값이 아니라도 아주 작은 값이라 무시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1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cos </a:t>
            </a:r>
            <a:r>
              <a:rPr lang="ko-KR" altLang="en-US" dirty="0" smtClean="0"/>
              <a:t>함수의 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1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함수 </a:t>
            </a:r>
            <a:r>
              <a:rPr lang="ko-KR" altLang="en-US" dirty="0"/>
              <a:t>덧</a:t>
            </a:r>
            <a:r>
              <a:rPr lang="ko-KR" altLang="en-US" dirty="0" smtClean="0"/>
              <a:t>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cos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더할 경우 아래의 공식으로 계산</a:t>
            </a:r>
            <a:endParaRPr lang="en-US" altLang="ko-K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3262313"/>
            <a:ext cx="32575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43" y="3933056"/>
            <a:ext cx="75914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9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함수 </a:t>
            </a:r>
            <a:r>
              <a:rPr lang="ko-KR" altLang="en-US" dirty="0" smtClean="0"/>
              <a:t>뺄</a:t>
            </a:r>
            <a:r>
              <a:rPr lang="ko-KR" altLang="en-US" dirty="0" smtClean="0"/>
              <a:t>셈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cos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각을 뺄 경우 아래의 공식으로 계산</a:t>
            </a:r>
            <a:endParaRPr lang="en-US" altLang="ko-K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286125"/>
            <a:ext cx="32956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48" y="3789040"/>
            <a:ext cx="76104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5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역수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0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1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5202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/>
              <a:t>어떤 수의 역수</a:t>
            </a:r>
            <a:r>
              <a:rPr lang="en-US" altLang="ko-KR" dirty="0"/>
              <a:t>(</a:t>
            </a:r>
            <a:r>
              <a:rPr lang="ko-KR" altLang="en-US" dirty="0"/>
              <a:t>逆數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reciprocal) </a:t>
            </a:r>
            <a:r>
              <a:rPr lang="ko-KR" altLang="en-US" dirty="0"/>
              <a:t>또는 곱셈 역원</a:t>
            </a:r>
            <a:r>
              <a:rPr lang="en-US" altLang="ko-KR" dirty="0"/>
              <a:t>(-</a:t>
            </a:r>
            <a:r>
              <a:rPr lang="ko-KR" altLang="en-US" dirty="0"/>
              <a:t>逆元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multiplicative inverse)</a:t>
            </a:r>
            <a:r>
              <a:rPr lang="ko-KR" altLang="en-US" dirty="0"/>
              <a:t>은 그 수와 곱해서 </a:t>
            </a:r>
            <a:r>
              <a:rPr lang="en-US" altLang="ko-KR" dirty="0"/>
              <a:t>1,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즉 </a:t>
            </a:r>
            <a:r>
              <a:rPr lang="ko-KR" altLang="en-US" dirty="0"/>
              <a:t>곱셈 </a:t>
            </a:r>
            <a:r>
              <a:rPr lang="ko-KR" altLang="en-US" dirty="0" err="1"/>
              <a:t>항등원이</a:t>
            </a:r>
            <a:r>
              <a:rPr lang="ko-KR" altLang="en-US" dirty="0"/>
              <a:t> 되는 수를 말한다</a:t>
            </a:r>
            <a:r>
              <a:rPr lang="en-US" altLang="ko-KR" dirty="0"/>
              <a:t>. x</a:t>
            </a:r>
            <a:r>
              <a:rPr lang="ko-KR" altLang="en-US" dirty="0"/>
              <a:t>의 역수는 </a:t>
            </a:r>
            <a:r>
              <a:rPr lang="ko-KR" altLang="en-US" dirty="0" smtClean="0"/>
              <a:t> </a:t>
            </a:r>
            <a:r>
              <a:rPr lang="en-US" altLang="ko-KR" dirty="0" smtClean="0"/>
              <a:t>1/x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또는 </a:t>
            </a:r>
            <a:r>
              <a:rPr lang="en-US" altLang="ko-KR" dirty="0"/>
              <a:t>x -1</a:t>
            </a:r>
            <a:r>
              <a:rPr lang="ko-KR" altLang="en-US" dirty="0"/>
              <a:t>로 표기한다</a:t>
            </a:r>
            <a:r>
              <a:rPr lang="en-US" altLang="ko-KR" dirty="0"/>
              <a:t>. </a:t>
            </a:r>
            <a:r>
              <a:rPr lang="ko-KR" altLang="en-US" dirty="0"/>
              <a:t>곱해서 </a:t>
            </a:r>
            <a:r>
              <a:rPr lang="en-US" altLang="ko-KR" dirty="0"/>
              <a:t>1</a:t>
            </a:r>
            <a:r>
              <a:rPr lang="ko-KR" altLang="en-US" dirty="0"/>
              <a:t>이 되는 두 수를 서로 </a:t>
            </a:r>
            <a:r>
              <a:rPr lang="ko-KR" altLang="en-US" dirty="0" smtClean="0"/>
              <a:t>역수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005064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1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이해하</a:t>
            </a:r>
            <a:r>
              <a:rPr lang="ko-KR" altLang="en-US" dirty="0"/>
              <a:t>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열의 배열을 기준으로 어떻게 내부를 행과 열로 처리하는 지를 이해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883701" y="3994031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51520" y="495786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81805" y="3284984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547664" y="415740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47664" y="486121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47664" y="558129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78595" y="378904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843808" y="378904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719904" y="378904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860032" y="4276369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접근 표기법 </a:t>
            </a:r>
            <a:endParaRPr lang="en-US" altLang="ko-KR" dirty="0"/>
          </a:p>
          <a:p>
            <a:pPr lvl="1"/>
            <a:r>
              <a:rPr lang="ko-KR" altLang="en-US" dirty="0" err="1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행</a:t>
            </a:r>
            <a:r>
              <a:rPr lang="en-US" altLang="ko-KR" dirty="0" smtClean="0"/>
              <a:t>][</a:t>
            </a:r>
            <a:r>
              <a:rPr lang="ko-KR" altLang="en-US" dirty="0" smtClean="0"/>
              <a:t>열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err="1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Slice </a:t>
            </a:r>
            <a:r>
              <a:rPr lang="ko-KR" altLang="en-US" dirty="0" smtClean="0"/>
              <a:t>접근 표기법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err="1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슬라이스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슬라이스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8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</a:t>
            </a:r>
            <a:r>
              <a:rPr lang="ko-KR" altLang="en-US" dirty="0" smtClean="0"/>
              <a:t>수 </a:t>
            </a:r>
            <a:r>
              <a:rPr lang="ko-KR" altLang="en-US" dirty="0" smtClean="0"/>
              <a:t>구하</a:t>
            </a:r>
            <a:r>
              <a:rPr lang="ko-KR" altLang="en-US" dirty="0"/>
              <a:t>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1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역수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에는 역수에 대한 함수가 없어 역수 공식에 따라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356992"/>
            <a:ext cx="514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7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</a:t>
            </a:r>
            <a:r>
              <a:rPr lang="en-US" altLang="ko-KR" dirty="0" smtClean="0"/>
              <a:t>*</a:t>
            </a:r>
            <a:r>
              <a:rPr lang="ko-KR" altLang="en-US" dirty="0" smtClean="0"/>
              <a:t>역수 </a:t>
            </a:r>
            <a:r>
              <a:rPr lang="en-US" altLang="ko-KR" dirty="0" smtClean="0"/>
              <a:t>= 1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 </a:t>
            </a:r>
            <a:r>
              <a:rPr lang="en-US" altLang="ko-KR" dirty="0" smtClean="0"/>
              <a:t>* </a:t>
            </a:r>
            <a:r>
              <a:rPr lang="ko-KR" altLang="en-US" dirty="0" smtClean="0"/>
              <a:t>역수 </a:t>
            </a:r>
            <a:r>
              <a:rPr lang="en-US" altLang="ko-KR" dirty="0" smtClean="0"/>
              <a:t>= 1</a:t>
            </a:r>
            <a:r>
              <a:rPr lang="ko-KR" altLang="en-US" dirty="0" smtClean="0"/>
              <a:t>인지 확인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2790825" cy="212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689411"/>
            <a:ext cx="51530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7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err="1" smtClean="0"/>
              <a:t>역삼각함수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6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역함수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0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함수의 </a:t>
            </a:r>
            <a:r>
              <a:rPr lang="ko-KR" altLang="en-US" dirty="0" err="1" smtClean="0"/>
              <a:t>정의역과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치역을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바꾸서</a:t>
            </a:r>
            <a:r>
              <a:rPr lang="ko-KR" altLang="en-US" dirty="0" smtClean="0"/>
              <a:t> 함수를 만드는 것을 역함수라고 함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2181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89040"/>
            <a:ext cx="3238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9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삼각함수의 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72817"/>
              </p:ext>
            </p:extLst>
          </p:nvPr>
        </p:nvGraphicFramePr>
        <p:xfrm>
          <a:off x="755576" y="2780928"/>
          <a:ext cx="7704855" cy="349865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arccos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cos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cos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 ≤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≤ </a:t>
                      </a:r>
                      <a:r>
                        <a:rPr lang="el-GR" sz="120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arctan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tan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tan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>
                          <a:effectLst/>
                        </a:rPr>
                        <a:t>−π/2 &lt;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&lt; </a:t>
                      </a:r>
                      <a:r>
                        <a:rPr lang="el-GR" sz="120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arccot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cot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cot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 &lt;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&lt; </a:t>
                      </a:r>
                      <a:r>
                        <a:rPr lang="el-GR" sz="1200" dirty="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arcsec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sec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sec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0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π/2 or π/2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아크코시컨트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arccsc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csc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csc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−∞부터 −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부터 ∞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effectLst/>
                        </a:rPr>
                        <a:t>−π/2 ≤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&lt; 0 or 0 &lt; </a:t>
                      </a:r>
                      <a:r>
                        <a:rPr lang="es-ES" sz="1200" i="1" dirty="0">
                          <a:effectLst/>
                        </a:rPr>
                        <a:t>y</a:t>
                      </a:r>
                      <a:r>
                        <a:rPr lang="es-ES" sz="1200" dirty="0">
                          <a:effectLst/>
                        </a:rPr>
                        <a:t> ≤ 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2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arcsine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arcsine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9103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3726532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367013"/>
            <a:ext cx="39814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71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arcsine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667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51339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</a:t>
                      </a:r>
                      <a:r>
                        <a:rPr lang="en-US" sz="1200" dirty="0" err="1">
                          <a:effectLst/>
                        </a:rPr>
                        <a:t>arcsin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ko-KR" altLang="en-US" sz="1200" dirty="0">
                          <a:effectLst/>
                        </a:rPr>
                        <a:t>또는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 sin</a:t>
                      </a:r>
                      <a:r>
                        <a:rPr lang="en-US" sz="1200" baseline="30000" dirty="0">
                          <a:effectLst/>
                        </a:rPr>
                        <a:t>-1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sin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3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배열의 특징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요소를 가지고 있음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 smtClean="0"/>
              <a:t>생성시 데이터와 타입을 넣으면 </a:t>
            </a:r>
            <a:r>
              <a:rPr lang="en-US" altLang="ko-KR" dirty="0" err="1" smtClean="0"/>
              <a:t>ndim</a:t>
            </a:r>
            <a:r>
              <a:rPr lang="en-US" altLang="ko-KR" dirty="0" smtClean="0"/>
              <a:t>(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), shape(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429000"/>
            <a:ext cx="2486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3930650" cy="358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6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arcsine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48880"/>
            <a:ext cx="5267325" cy="43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6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arccosine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1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arccosine : </a:t>
            </a:r>
            <a:r>
              <a:rPr lang="en-US" altLang="ko-KR" dirty="0" err="1" smtClean="0"/>
              <a:t>numpy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370847"/>
              </p:ext>
            </p:extLst>
          </p:nvPr>
        </p:nvGraphicFramePr>
        <p:xfrm>
          <a:off x="755576" y="278092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아크코사인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arccos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cos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cos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−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부터 </a:t>
                      </a:r>
                      <a:r>
                        <a:rPr lang="en-US" altLang="ko-KR" sz="1200" dirty="0">
                          <a:effectLst/>
                        </a:rPr>
                        <a:t>+1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 ≤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≤ </a:t>
                      </a:r>
                      <a:r>
                        <a:rPr lang="el-GR" sz="1200" dirty="0">
                          <a:effectLst/>
                        </a:rPr>
                        <a:t>π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3024336" cy="259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5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arccosine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36911"/>
            <a:ext cx="5105400" cy="416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8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arctangent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6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삼각함수의 역함수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삼각함수의 역함수가 </a:t>
            </a:r>
            <a:r>
              <a:rPr lang="ko-KR" altLang="en-US" dirty="0" err="1" smtClean="0"/>
              <a:t>역삼각함수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88474"/>
              </p:ext>
            </p:extLst>
          </p:nvPr>
        </p:nvGraphicFramePr>
        <p:xfrm>
          <a:off x="755576" y="2420888"/>
          <a:ext cx="7704855" cy="819840"/>
        </p:xfrm>
        <a:graphic>
          <a:graphicData uri="http://schemas.openxmlformats.org/drawingml/2006/table">
            <a:tbl>
              <a:tblPr/>
              <a:tblGrid>
                <a:gridCol w="1152128"/>
                <a:gridCol w="2376264"/>
                <a:gridCol w="1094521"/>
                <a:gridCol w="1540971"/>
                <a:gridCol w="1540971"/>
              </a:tblGrid>
              <a:tr h="214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이름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표기법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</a:rPr>
                        <a:t>정의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정의역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effectLst/>
                        </a:rPr>
                        <a:t>치역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357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아크탄젠트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arctan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ko-KR" altLang="en-US" sz="1200">
                          <a:effectLst/>
                        </a:rPr>
                        <a:t>또는 </a:t>
                      </a:r>
                      <a:r>
                        <a:rPr lang="en-US" sz="1200" i="1">
                          <a:effectLst/>
                        </a:rPr>
                        <a:t>y</a:t>
                      </a:r>
                      <a:r>
                        <a:rPr lang="en-US" sz="1200">
                          <a:effectLst/>
                        </a:rPr>
                        <a:t> = tan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i="1">
                          <a:effectLst/>
                        </a:rPr>
                        <a:t>x</a:t>
                      </a:r>
                      <a:endParaRPr lang="en-US" sz="120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= tan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모든 </a:t>
                      </a:r>
                      <a:r>
                        <a:rPr lang="ko-KR" alt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2" tooltip="실수"/>
                        </a:rPr>
                        <a:t>실수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−π/2 &lt;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&lt; </a:t>
                      </a:r>
                      <a:r>
                        <a:rPr lang="el-GR" sz="1200" dirty="0">
                          <a:effectLst/>
                        </a:rPr>
                        <a:t>π/2</a:t>
                      </a:r>
                    </a:p>
                  </a:txBody>
                  <a:tcPr marL="70718" marR="70718" marT="35359" marB="3535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97" y="3429000"/>
            <a:ext cx="5219700" cy="324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6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5</a:t>
            </a:r>
            <a:r>
              <a:rPr lang="en-US" altLang="ko-KR" sz="9600" dirty="0" smtClean="0"/>
              <a:t>.</a:t>
            </a:r>
            <a:r>
              <a:rPr lang="ko-KR" altLang="en-US" sz="9600" dirty="0" smtClean="0"/>
              <a:t>지수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/</a:t>
            </a:r>
            <a:r>
              <a:rPr lang="ko-KR" altLang="en-US" sz="9600" dirty="0" smtClean="0"/>
              <a:t>로그</a:t>
            </a:r>
            <a:r>
              <a:rPr lang="en-US" altLang="ko-KR" sz="9600" dirty="0" smtClean="0"/>
              <a:t>/</a:t>
            </a:r>
            <a:r>
              <a:rPr lang="ko-KR" altLang="en-US" sz="9600" dirty="0" smtClean="0"/>
              <a:t>수열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9600" dirty="0" smtClean="0"/>
              <a:t>기초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7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지</a:t>
            </a:r>
            <a:r>
              <a:rPr lang="ko-KR" altLang="en-US" sz="6000" dirty="0"/>
              <a:t>수</a:t>
            </a:r>
            <a:r>
              <a:rPr lang="ko-KR" altLang="en-US" sz="6000" dirty="0" smtClean="0"/>
              <a:t>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5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지수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35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71600" y="3284984"/>
            <a:ext cx="6984776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함수란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대한 지수함수</a:t>
            </a:r>
            <a:r>
              <a:rPr lang="en-US" altLang="ko-KR" dirty="0" smtClean="0"/>
              <a:t>(exponential function).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a&gt;0 </a:t>
            </a:r>
            <a:r>
              <a:rPr lang="ko-KR" altLang="en-US" dirty="0" smtClean="0"/>
              <a:t>커야 실수 값으로 처리되며 </a:t>
            </a:r>
            <a:r>
              <a:rPr lang="en-US" altLang="ko-KR" dirty="0" smtClean="0"/>
              <a:t>a=1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 항상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상수가 됨</a:t>
            </a: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365104"/>
            <a:ext cx="12001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349" y="3638939"/>
            <a:ext cx="10572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363893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임의의 실수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3670041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2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:n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타임을 정할 수 있음 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08920"/>
            <a:ext cx="4400550" cy="378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37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71600" y="3284984"/>
            <a:ext cx="6984776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임의의 실수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대해 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sz="2800" dirty="0" smtClean="0">
                <a:solidFill>
                  <a:schemeClr val="tx1"/>
                </a:solidFill>
              </a:rPr>
              <a:t>y = e</a:t>
            </a:r>
            <a:r>
              <a:rPr lang="en-US" altLang="ko-KR" sz="2800" baseline="30000" dirty="0" smtClean="0">
                <a:solidFill>
                  <a:schemeClr val="tx1"/>
                </a:solidFill>
              </a:rPr>
              <a:t>x</a:t>
            </a:r>
          </a:p>
          <a:p>
            <a:pPr algn="ctr"/>
            <a:endParaRPr lang="en-US" altLang="ko-KR" sz="2800" baseline="30000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의 지수는 </a:t>
            </a:r>
            <a:r>
              <a:rPr lang="en-US" altLang="ko-KR" dirty="0">
                <a:solidFill>
                  <a:schemeClr val="tx1"/>
                </a:solidFill>
              </a:rPr>
              <a:t>e</a:t>
            </a:r>
            <a:r>
              <a:rPr lang="en-US" altLang="ko-KR" baseline="30000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이고 약 </a:t>
            </a:r>
            <a:r>
              <a:rPr lang="en-US" altLang="ko-KR" dirty="0">
                <a:solidFill>
                  <a:schemeClr val="tx1"/>
                </a:solidFill>
              </a:rPr>
              <a:t>148.413</a:t>
            </a:r>
            <a:r>
              <a:rPr lang="ko-KR" altLang="en-US" dirty="0">
                <a:solidFill>
                  <a:schemeClr val="tx1"/>
                </a:solidFill>
              </a:rPr>
              <a:t>과 같습니다  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자연지수함</a:t>
            </a:r>
            <a:r>
              <a:rPr lang="ko-KR" altLang="en-US" dirty="0"/>
              <a:t>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e</a:t>
            </a:r>
            <a:r>
              <a:rPr lang="en-US" altLang="ko-KR" baseline="30000" dirty="0" smtClean="0"/>
              <a:t>x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e</a:t>
            </a:r>
            <a:r>
              <a:rPr lang="ko-KR" altLang="en-US" dirty="0"/>
              <a:t>는 약 </a:t>
            </a:r>
            <a:r>
              <a:rPr lang="en-US" altLang="ko-KR" dirty="0"/>
              <a:t>2.71828</a:t>
            </a:r>
            <a:r>
              <a:rPr lang="ko-KR" altLang="en-US" dirty="0"/>
              <a:t>인 자연 로그의 밑이고</a:t>
            </a:r>
            <a:r>
              <a:rPr lang="en-US" altLang="ko-KR" dirty="0"/>
              <a:t>, x</a:t>
            </a:r>
            <a:r>
              <a:rPr lang="ko-KR" altLang="en-US" dirty="0"/>
              <a:t>는 입력하는 </a:t>
            </a:r>
            <a:r>
              <a:rPr lang="ko-KR" altLang="en-US" dirty="0" smtClean="0"/>
              <a:t>값으로 구성된 함수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7567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</a:t>
            </a:r>
            <a:r>
              <a:rPr lang="ko-KR" altLang="en-US" dirty="0" smtClean="0"/>
              <a:t>함수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지수함수는 </a:t>
            </a:r>
            <a:r>
              <a:rPr lang="en-US" altLang="ko-KR" dirty="0" smtClean="0"/>
              <a:t>a&gt;0 </a:t>
            </a:r>
            <a:r>
              <a:rPr lang="ko-KR" altLang="en-US" dirty="0" smtClean="0"/>
              <a:t>크면 </a:t>
            </a:r>
            <a:r>
              <a:rPr lang="ko-KR" altLang="en-US" dirty="0" err="1" smtClean="0"/>
              <a:t>우상향</a:t>
            </a:r>
            <a:r>
              <a:rPr lang="ko-KR" altLang="en-US" dirty="0" smtClean="0"/>
              <a:t> 그래프 </a:t>
            </a:r>
            <a:r>
              <a:rPr lang="en-US" altLang="ko-KR" dirty="0" smtClean="0"/>
              <a:t>0&lt;a&lt;1 </a:t>
            </a:r>
            <a:r>
              <a:rPr lang="ko-KR" altLang="en-US" dirty="0" smtClean="0"/>
              <a:t>이면 </a:t>
            </a:r>
            <a:r>
              <a:rPr lang="ko-KR" altLang="en-US" dirty="0" err="1" smtClean="0"/>
              <a:t>우하향</a:t>
            </a:r>
            <a:r>
              <a:rPr lang="ko-KR" altLang="en-US" dirty="0" smtClean="0"/>
              <a:t> 그래프가 됨</a:t>
            </a:r>
            <a:endParaRPr lang="en-US" altLang="ko-KR" dirty="0" smtClean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489654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6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지수 법칙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80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동일한 상수의 곱일 경우 지수는 덧셈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상수의 제곱에 제곱은 지수끼리 곱셈 처리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79587"/>
            <a:ext cx="16668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423995" y="5341767"/>
            <a:ext cx="2066899" cy="714375"/>
            <a:chOff x="4593332" y="4489211"/>
            <a:chExt cx="2066899" cy="714375"/>
          </a:xfrm>
        </p:grpSpPr>
        <p:pic>
          <p:nvPicPr>
            <p:cNvPr id="1013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3332" y="4581128"/>
              <a:ext cx="2667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8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4489211"/>
              <a:ext cx="466725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932040" y="4725144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*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44774" y="4680931"/>
              <a:ext cx="91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=1</a:t>
              </a:r>
              <a:endParaRPr lang="ko-KR" altLang="en-US" dirty="0"/>
            </a:p>
          </p:txBody>
        </p:sp>
      </p:grpSp>
      <p:sp>
        <p:nvSpPr>
          <p:cNvPr id="7" name="오른쪽 화살표 6"/>
          <p:cNvSpPr/>
          <p:nvPr/>
        </p:nvSpPr>
        <p:spPr>
          <a:xfrm>
            <a:off x="3284924" y="545663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15703" y="5902819"/>
            <a:ext cx="1274812" cy="442092"/>
            <a:chOff x="4496003" y="6020536"/>
            <a:chExt cx="1274812" cy="442092"/>
          </a:xfrm>
        </p:grpSpPr>
        <p:sp>
          <p:nvSpPr>
            <p:cNvPr id="8" name="TextBox 7"/>
            <p:cNvSpPr txBox="1"/>
            <p:nvPr/>
          </p:nvSpPr>
          <p:spPr>
            <a:xfrm>
              <a:off x="4762703" y="6093296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역수</a:t>
              </a:r>
              <a:endParaRPr lang="ko-KR" altLang="en-US" dirty="0"/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003" y="6020536"/>
              <a:ext cx="2667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76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exp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자연로그에 대한 </a:t>
            </a:r>
            <a:r>
              <a:rPr lang="ko-KR" altLang="en-US" dirty="0" err="1" smtClean="0"/>
              <a:t>제곱승</a:t>
            </a:r>
            <a:r>
              <a:rPr lang="ko-KR" altLang="en-US" dirty="0" smtClean="0"/>
              <a:t> 계산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87914"/>
            <a:ext cx="35718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0751"/>
            <a:ext cx="22479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780928"/>
            <a:ext cx="14097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95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지수 법칙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exp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/>
              <a:t>복리 이자</a:t>
            </a:r>
            <a:r>
              <a:rPr lang="en-US" altLang="ko-KR" dirty="0"/>
              <a:t>, </a:t>
            </a:r>
            <a:r>
              <a:rPr lang="ko-KR" altLang="en-US" dirty="0"/>
              <a:t>방사선 감소 또는 모집단 성장과 같이 일정한 지수 요인에 의해 증가 또는 감소하는 양을 모형화하는 데 자주 사용</a:t>
            </a:r>
            <a:endParaRPr lang="en-US" altLang="ko-KR" dirty="0" smtClean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5343525" cy="363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3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로</a:t>
            </a:r>
            <a:r>
              <a:rPr lang="ko-KR" altLang="en-US" sz="6000" dirty="0"/>
              <a:t>그</a:t>
            </a:r>
            <a:r>
              <a:rPr lang="ko-KR" altLang="en-US" sz="6000" dirty="0" smtClean="0"/>
              <a:t>함수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9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로그함수란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94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 정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어떤 수를 나타내기 위해 고정된 밑을 몇 번 곱하여야 하는지를 나타내는 </a:t>
            </a:r>
            <a:r>
              <a:rPr lang="ko-KR" altLang="en-US" dirty="0" smtClean="0"/>
              <a:t>함수이면서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지수함수의 역함수가 로그함수</a:t>
            </a:r>
            <a:endParaRPr lang="en-US" altLang="ko-KR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473828"/>
            <a:ext cx="3888432" cy="230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37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 규칙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밑과 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로그함수의 관계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946698" y="2974327"/>
            <a:ext cx="3384376" cy="2376265"/>
            <a:chOff x="4932040" y="3356992"/>
            <a:chExt cx="3384376" cy="2376265"/>
          </a:xfrm>
        </p:grpSpPr>
        <p:sp>
          <p:nvSpPr>
            <p:cNvPr id="3" name="직사각형 2"/>
            <p:cNvSpPr/>
            <p:nvPr/>
          </p:nvSpPr>
          <p:spPr>
            <a:xfrm>
              <a:off x="4932040" y="3356992"/>
              <a:ext cx="3384376" cy="23762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390" y="4149079"/>
              <a:ext cx="2333625" cy="1308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390" y="3634417"/>
              <a:ext cx="1028700" cy="47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39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zeros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0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상용로그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밑</a:t>
            </a:r>
            <a:r>
              <a:rPr lang="en-US" altLang="ko-KR" dirty="0"/>
              <a:t>(Base)</a:t>
            </a:r>
            <a:r>
              <a:rPr lang="ko-KR" altLang="en-US" dirty="0"/>
              <a:t>이 </a:t>
            </a:r>
            <a:r>
              <a:rPr lang="en-US" altLang="ko-KR" dirty="0"/>
              <a:t>10 </a:t>
            </a:r>
            <a:r>
              <a:rPr lang="ko-KR" altLang="en-US" dirty="0"/>
              <a:t>인 로그를 상용로그</a:t>
            </a:r>
            <a:r>
              <a:rPr lang="en-US" altLang="ko-KR" dirty="0"/>
              <a:t>(</a:t>
            </a:r>
            <a:r>
              <a:rPr lang="ko-KR" altLang="en-US" dirty="0"/>
              <a:t>상용대수</a:t>
            </a:r>
            <a:r>
              <a:rPr lang="en-US" altLang="ko-KR" dirty="0"/>
              <a:t>: Common Logarithm)</a:t>
            </a:r>
            <a:r>
              <a:rPr lang="ko-KR" altLang="en-US" dirty="0" smtClean="0"/>
              <a:t>라고 함</a:t>
            </a:r>
            <a:endParaRPr lang="en-US" altLang="ko-KR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01008"/>
            <a:ext cx="31146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5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상용로그 </a:t>
            </a:r>
            <a:r>
              <a:rPr lang="en-US" altLang="ko-KR" dirty="0" smtClean="0"/>
              <a:t>: </a:t>
            </a:r>
            <a:r>
              <a:rPr lang="en-US" altLang="ko-KR" dirty="0" smtClean="0"/>
              <a:t>log10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밑</a:t>
            </a:r>
            <a:r>
              <a:rPr lang="en-US" altLang="ko-KR" dirty="0"/>
              <a:t>(Base)</a:t>
            </a:r>
            <a:r>
              <a:rPr lang="ko-KR" altLang="en-US" dirty="0"/>
              <a:t>이 </a:t>
            </a:r>
            <a:r>
              <a:rPr lang="en-US" altLang="ko-KR" dirty="0"/>
              <a:t>10 </a:t>
            </a:r>
            <a:r>
              <a:rPr lang="ko-KR" altLang="en-US" dirty="0"/>
              <a:t>인 로그를 상용로그</a:t>
            </a:r>
            <a:r>
              <a:rPr lang="en-US" altLang="ko-KR" dirty="0"/>
              <a:t>(</a:t>
            </a:r>
            <a:r>
              <a:rPr lang="ko-KR" altLang="en-US" dirty="0"/>
              <a:t>상용대수</a:t>
            </a:r>
            <a:r>
              <a:rPr lang="en-US" altLang="ko-KR" dirty="0"/>
              <a:t>: Common Logarithm)</a:t>
            </a:r>
            <a:r>
              <a:rPr lang="ko-KR" altLang="en-US" dirty="0" smtClean="0"/>
              <a:t>라고 함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39719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자연</a:t>
            </a:r>
            <a:r>
              <a:rPr lang="ko-KR" altLang="en-US" dirty="0" smtClean="0"/>
              <a:t>로그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밑이 </a:t>
            </a:r>
            <a:r>
              <a:rPr lang="en-US" altLang="ko-KR" dirty="0"/>
              <a:t>e (</a:t>
            </a:r>
            <a:r>
              <a:rPr lang="ko-KR" altLang="en-US" dirty="0" err="1"/>
              <a:t>오일러</a:t>
            </a:r>
            <a:r>
              <a:rPr lang="ko-KR" altLang="en-US" dirty="0"/>
              <a:t> 상수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2.718) </a:t>
            </a:r>
            <a:r>
              <a:rPr lang="ko-KR" altLang="en-US" dirty="0"/>
              <a:t>인 로그를 자연로그</a:t>
            </a:r>
            <a:r>
              <a:rPr lang="en-US" altLang="ko-KR" dirty="0"/>
              <a:t>(</a:t>
            </a:r>
            <a:r>
              <a:rPr lang="ko-KR" altLang="en-US" dirty="0"/>
              <a:t>자연대수</a:t>
            </a:r>
            <a:r>
              <a:rPr lang="en-US" altLang="ko-KR" dirty="0"/>
              <a:t>: Natural Logarithm)</a:t>
            </a:r>
            <a:endParaRPr lang="en-US" altLang="ko-KR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55" y="4797152"/>
            <a:ext cx="23622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352" y="3342506"/>
            <a:ext cx="2057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339752" y="3284984"/>
            <a:ext cx="137653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정의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9752" y="4797152"/>
            <a:ext cx="137653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기초성질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6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자연</a:t>
            </a:r>
            <a:r>
              <a:rPr lang="ko-KR" altLang="en-US" dirty="0" smtClean="0"/>
              <a:t>로그 </a:t>
            </a:r>
            <a:r>
              <a:rPr lang="en-US" altLang="ko-KR" dirty="0" smtClean="0"/>
              <a:t>: log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밑이 </a:t>
            </a:r>
            <a:r>
              <a:rPr lang="en-US" altLang="ko-KR" dirty="0"/>
              <a:t>e (</a:t>
            </a:r>
            <a:r>
              <a:rPr lang="ko-KR" altLang="en-US" dirty="0" err="1"/>
              <a:t>오일러</a:t>
            </a:r>
            <a:r>
              <a:rPr lang="ko-KR" altLang="en-US" dirty="0"/>
              <a:t> 상수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2.718) </a:t>
            </a:r>
            <a:r>
              <a:rPr lang="ko-KR" altLang="en-US" dirty="0"/>
              <a:t>인 로그를 자연로그</a:t>
            </a:r>
            <a:r>
              <a:rPr lang="en-US" altLang="ko-KR" dirty="0"/>
              <a:t>(</a:t>
            </a:r>
            <a:r>
              <a:rPr lang="ko-KR" altLang="en-US" dirty="0"/>
              <a:t>자연대수</a:t>
            </a:r>
            <a:r>
              <a:rPr lang="en-US" altLang="ko-KR" dirty="0"/>
              <a:t>: Natural Logarithm)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3284984"/>
            <a:ext cx="57340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1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로그함수 성질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8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 는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로그의 진수와 밑이 같으면 </a:t>
            </a:r>
            <a:r>
              <a:rPr lang="en-US" altLang="ko-KR" dirty="0" smtClean="0"/>
              <a:t>1</a:t>
            </a:r>
            <a:endParaRPr lang="en-US" altLang="ko-KR" dirty="0" smtClean="0"/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42" y="3645024"/>
            <a:ext cx="33147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206" y="3573016"/>
            <a:ext cx="2886075" cy="49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20692"/>
            <a:ext cx="1008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454813" y="4869160"/>
            <a:ext cx="286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양변에 밑을 </a:t>
            </a:r>
            <a:r>
              <a:rPr lang="en-US" altLang="ko-KR" dirty="0" smtClean="0"/>
              <a:t>a</a:t>
            </a:r>
            <a:r>
              <a:rPr lang="ko-KR" altLang="en-US" dirty="0" smtClean="0"/>
              <a:t>로 하는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로 곱하면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486051" y="5854068"/>
            <a:ext cx="1666918" cy="417841"/>
            <a:chOff x="5430323" y="5072520"/>
            <a:chExt cx="1666918" cy="417841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323" y="5072520"/>
              <a:ext cx="58102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5084162"/>
              <a:ext cx="58102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156176" y="5182584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=</a:t>
              </a:r>
              <a:endParaRPr lang="ko-KR" altLang="en-US" sz="1400" dirty="0"/>
            </a:p>
          </p:txBody>
        </p:sp>
      </p:grpSp>
      <p:sp>
        <p:nvSpPr>
          <p:cNvPr id="6" name="아래쪽 화살표 5"/>
          <p:cNvSpPr/>
          <p:nvPr/>
        </p:nvSpPr>
        <p:spPr>
          <a:xfrm>
            <a:off x="6185612" y="5515491"/>
            <a:ext cx="484632" cy="35021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1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</a:t>
            </a:r>
            <a:r>
              <a:rPr lang="en-US" altLang="ko-KR" dirty="0" smtClean="0"/>
              <a:t>1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Numpy.log10</a:t>
            </a:r>
            <a:r>
              <a:rPr lang="ko-KR" altLang="en-US" dirty="0" smtClean="0"/>
              <a:t>는 상용로그</a:t>
            </a:r>
            <a:r>
              <a:rPr lang="en-US" altLang="ko-KR" dirty="0" smtClean="0"/>
              <a:t>, numpy.log</a:t>
            </a:r>
            <a:r>
              <a:rPr lang="ko-KR" altLang="en-US" dirty="0" smtClean="0"/>
              <a:t>는 자연로그로 처리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26384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6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로그의 진수가 </a:t>
            </a:r>
            <a:r>
              <a:rPr lang="en-US" altLang="ko-KR" dirty="0" smtClean="0"/>
              <a:t>M*N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의 덧셈으로 분리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3257550" cy="198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89190" y="3717032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log100 = log10+log10 = 2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589190" y="437613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log100/100= log100- log100 = 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589190" y="5085184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log10**2= 2 log10 = 2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863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로그함수의 성질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Numpy.log10</a:t>
            </a:r>
            <a:r>
              <a:rPr lang="ko-KR" altLang="en-US" dirty="0" smtClean="0"/>
              <a:t>으로 사용로그를 처리</a:t>
            </a:r>
            <a:endParaRPr lang="en-US" altLang="ko-KR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84984"/>
            <a:ext cx="30480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8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 dirty="0" smtClean="0"/>
              <a:t>밑의 변환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로그에 대해 밑을 </a:t>
            </a:r>
            <a:r>
              <a:rPr lang="en-US" altLang="ko-KR" dirty="0" smtClean="0"/>
              <a:t>c</a:t>
            </a:r>
            <a:r>
              <a:rPr lang="ko-KR" altLang="en-US" dirty="0" smtClean="0"/>
              <a:t>로 하는 로그 함수로 변환이 가능</a:t>
            </a:r>
            <a:endParaRPr lang="en-US" altLang="ko-KR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077072"/>
            <a:ext cx="3200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92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numpy.zeros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numpy.zeros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생성에 필요한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정의하기 위한 함</a:t>
            </a:r>
            <a:r>
              <a:rPr lang="ko-KR" altLang="en-US" dirty="0"/>
              <a:t>수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99592" y="3284984"/>
            <a:ext cx="7488832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numpy.zeros</a:t>
            </a:r>
            <a:r>
              <a:rPr lang="en-US" altLang="ko-KR" dirty="0" smtClean="0">
                <a:solidFill>
                  <a:schemeClr val="tx1"/>
                </a:solidFill>
              </a:rPr>
              <a:t>(shape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=float, order='C')</a:t>
            </a:r>
          </a:p>
        </p:txBody>
      </p:sp>
    </p:spTree>
    <p:extLst>
      <p:ext uri="{BB962C8B-B14F-4D97-AF65-F5344CB8AC3E}">
        <p14:creationId xmlns:p14="http://schemas.microsoft.com/office/powerpoint/2010/main" val="392146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급수 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3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/>
              <a:t>급수</a:t>
            </a:r>
            <a:r>
              <a:rPr lang="en-US" altLang="ko-KR" sz="4000" dirty="0"/>
              <a:t>(</a:t>
            </a:r>
            <a:r>
              <a:rPr lang="ko-KR" altLang="en-US" sz="4000" dirty="0"/>
              <a:t>級數</a:t>
            </a:r>
            <a:r>
              <a:rPr lang="en-US" altLang="ko-KR" sz="4000" dirty="0"/>
              <a:t>,series, </a:t>
            </a:r>
            <a:r>
              <a:rPr lang="ko-KR" altLang="en-US" sz="4000" dirty="0"/>
              <a:t>∑</a:t>
            </a:r>
            <a:r>
              <a:rPr lang="en-US" altLang="ko-KR" sz="4000" dirty="0"/>
              <a:t>an) 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757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급수</a:t>
            </a:r>
            <a:r>
              <a:rPr lang="en-US" altLang="ko-KR" dirty="0"/>
              <a:t>(</a:t>
            </a:r>
            <a:r>
              <a:rPr lang="ko-KR" altLang="en-US" dirty="0"/>
              <a:t>級數</a:t>
            </a:r>
            <a:r>
              <a:rPr lang="en-US" altLang="ko-KR" dirty="0" smtClean="0"/>
              <a:t>,series</a:t>
            </a:r>
            <a:r>
              <a:rPr lang="en-US" altLang="ko-KR" dirty="0"/>
              <a:t>, </a:t>
            </a:r>
            <a:r>
              <a:rPr lang="ko-KR" altLang="en-US" dirty="0"/>
              <a:t>∑</a:t>
            </a:r>
            <a:r>
              <a:rPr lang="en-US" altLang="ko-KR" i="1" dirty="0"/>
              <a:t>a</a:t>
            </a:r>
            <a:r>
              <a:rPr lang="en-US" altLang="ko-KR" i="1" baseline="-25000" dirty="0"/>
              <a:t>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95232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 수학에서의 급수는 수열 </a:t>
            </a:r>
            <a:r>
              <a:rPr lang="en-US" altLang="ko-KR" dirty="0"/>
              <a:t>a_1, a_2, a_3, ... , </a:t>
            </a:r>
            <a:r>
              <a:rPr lang="en-US" altLang="ko-KR" dirty="0" err="1"/>
              <a:t>a_n</a:t>
            </a:r>
            <a:r>
              <a:rPr lang="en-US" altLang="ko-KR" i="1" dirty="0" err="1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3​​,...,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​​까지 주어졌을 때 이것들을 다 더해 </a:t>
            </a:r>
            <a:r>
              <a:rPr lang="en-US" altLang="ko-KR" dirty="0"/>
              <a:t>a_1+a_2+a_3+...+</a:t>
            </a:r>
            <a:r>
              <a:rPr lang="en-US" altLang="ko-KR" dirty="0" err="1" smtClean="0"/>
              <a:t>a_n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1​​+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2​​+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dirty="0"/>
              <a:t>3​​+...+</a:t>
            </a:r>
            <a:r>
              <a:rPr lang="en-US" altLang="ko-KR" i="1" dirty="0"/>
              <a:t>a</a:t>
            </a:r>
            <a:r>
              <a:rPr lang="ko-KR" altLang="en-US" dirty="0"/>
              <a:t>​</a:t>
            </a:r>
            <a:r>
              <a:rPr lang="en-US" altLang="ko-KR" i="1" dirty="0"/>
              <a:t>n</a:t>
            </a:r>
            <a:r>
              <a:rPr lang="ko-KR" altLang="en-US" dirty="0"/>
              <a:t>​​로 나타낸 것</a:t>
            </a:r>
            <a:r>
              <a:rPr lang="en-US" altLang="ko-KR" dirty="0"/>
              <a:t>, </a:t>
            </a:r>
            <a:r>
              <a:rPr lang="ko-KR" altLang="en-US" dirty="0"/>
              <a:t>즉 수열의 합을 의미한다</a:t>
            </a:r>
            <a:r>
              <a:rPr lang="en-US" altLang="ko-KR" dirty="0" smtClean="0"/>
              <a:t>.</a:t>
            </a:r>
            <a:r>
              <a:rPr lang="en-US" altLang="ko-KR" baseline="30000" dirty="0"/>
              <a:t> </a:t>
            </a:r>
            <a:endParaRPr lang="en-US" altLang="ko-KR" baseline="30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급수의 </a:t>
            </a:r>
            <a:r>
              <a:rPr lang="ko-KR" altLang="en-US" dirty="0"/>
              <a:t>예는 등차수열</a:t>
            </a:r>
            <a:r>
              <a:rPr lang="en-US" altLang="ko-KR" dirty="0"/>
              <a:t>, </a:t>
            </a:r>
            <a:r>
              <a:rPr lang="ko-KR" altLang="en-US" dirty="0"/>
              <a:t>등비수열의 합</a:t>
            </a:r>
            <a:r>
              <a:rPr lang="en-US" altLang="ko-KR" dirty="0"/>
              <a:t>, </a:t>
            </a:r>
            <a:r>
              <a:rPr lang="ko-KR" altLang="en-US" dirty="0"/>
              <a:t>자연수의 거듭제곱의 합 등이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4699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표현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el-GR" altLang="ko-KR" dirty="0" smtClean="0"/>
              <a:t>Σ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일반항 식을 가지고 </a:t>
            </a:r>
            <a:r>
              <a:rPr lang="ko-KR" altLang="en-US" dirty="0" err="1" smtClean="0"/>
              <a:t>시작항과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마지막합까지의</a:t>
            </a:r>
            <a:r>
              <a:rPr lang="ko-KR" altLang="en-US" dirty="0" smtClean="0"/>
              <a:t> 합을 표시하는 수학식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26003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41" y="4653136"/>
            <a:ext cx="32194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258703"/>
            <a:ext cx="4176464" cy="60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2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급수의 </a:t>
            </a:r>
            <a:r>
              <a:rPr lang="ko-KR" altLang="en-US" dirty="0" smtClean="0"/>
              <a:t>표현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급수는 연속된 숫자들이 합을 구하는 것에 대한 </a:t>
            </a:r>
            <a:r>
              <a:rPr lang="ko-KR" altLang="en-US" dirty="0" err="1" smtClean="0"/>
              <a:t>일반식과이</a:t>
            </a:r>
            <a:r>
              <a:rPr lang="ko-KR" altLang="en-US" dirty="0" smtClean="0"/>
              <a:t> 비교</a:t>
            </a:r>
            <a:endParaRPr lang="en-US" altLang="ko-KR" dirty="0" smtClean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2386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5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급수간의 계산을 위해 필요한 산식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16016" y="299924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배분의 가능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4355976" y="2794075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16016" y="55280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n-US" altLang="ko-KR" dirty="0" smtClean="0">
                <a:solidFill>
                  <a:schemeClr val="tx1"/>
                </a:solidFill>
              </a:rPr>
              <a:t>n</a:t>
            </a:r>
            <a:r>
              <a:rPr lang="ko-KR" altLang="en-US" dirty="0" smtClean="0">
                <a:solidFill>
                  <a:schemeClr val="tx1"/>
                </a:solidFill>
              </a:rPr>
              <a:t>번 덧셈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36912"/>
            <a:ext cx="2619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4" y="4149080"/>
            <a:ext cx="2581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16" y="5484170"/>
            <a:ext cx="24384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684373" y="4230427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상수는 </a:t>
            </a:r>
            <a:r>
              <a:rPr lang="el-GR" altLang="ko-KR" dirty="0" smtClean="0">
                <a:solidFill>
                  <a:schemeClr val="tx1"/>
                </a:solidFill>
              </a:rPr>
              <a:t>Σ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밖으로 배출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06500"/>
            <a:ext cx="1877924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01" y="6237312"/>
            <a:ext cx="1666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80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급수의 </a:t>
            </a:r>
            <a:r>
              <a:rPr lang="ko-KR" altLang="en-US" dirty="0"/>
              <a:t>일반적인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급수 내에 곱과 나눗셈에 대해서는  </a:t>
            </a:r>
            <a:r>
              <a:rPr lang="el-GR" altLang="ko-KR" dirty="0" smtClean="0"/>
              <a:t>Σ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배분할 수 없음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302832" y="5085184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나눗셈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3968" y="3933056"/>
            <a:ext cx="302433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급수의 곱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7032"/>
            <a:ext cx="273630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7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유한급수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무한급수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 수열의 모든 항을 더한 것이다</a:t>
            </a:r>
            <a:r>
              <a:rPr lang="en-US" altLang="ko-KR" dirty="0"/>
              <a:t>. </a:t>
            </a:r>
            <a:r>
              <a:rPr lang="ko-KR" altLang="en-US" dirty="0"/>
              <a:t>항의 개수가 유한한 유한 급수</a:t>
            </a:r>
            <a:r>
              <a:rPr lang="en-US" altLang="ko-KR" dirty="0"/>
              <a:t>(</a:t>
            </a:r>
            <a:r>
              <a:rPr lang="ko-KR" altLang="en-US" dirty="0"/>
              <a:t>有限級數</a:t>
            </a:r>
            <a:r>
              <a:rPr lang="en-US" altLang="ko-KR" dirty="0"/>
              <a:t>, </a:t>
            </a:r>
            <a:r>
              <a:rPr lang="en-US" altLang="ko-KR" dirty="0" smtClean="0"/>
              <a:t>finite </a:t>
            </a:r>
            <a:r>
              <a:rPr lang="en-US" altLang="ko-KR" dirty="0"/>
              <a:t>series)</a:t>
            </a:r>
            <a:r>
              <a:rPr lang="ko-KR" altLang="en-US" dirty="0"/>
              <a:t>와 항의 개수가 무한한 무한 급수</a:t>
            </a:r>
            <a:r>
              <a:rPr lang="en-US" altLang="ko-KR" dirty="0"/>
              <a:t>(</a:t>
            </a:r>
            <a:r>
              <a:rPr lang="ko-KR" altLang="en-US" dirty="0"/>
              <a:t>無限級數</a:t>
            </a:r>
            <a:r>
              <a:rPr lang="en-US" altLang="ko-KR" dirty="0" smtClean="0"/>
              <a:t>,</a:t>
            </a:r>
            <a:r>
              <a:rPr lang="en-US" altLang="ko-KR" dirty="0"/>
              <a:t> infinite series)</a:t>
            </a:r>
            <a:r>
              <a:rPr lang="ko-KR" altLang="en-US" dirty="0"/>
              <a:t>로 </a:t>
            </a:r>
            <a:r>
              <a:rPr lang="ko-KR" altLang="en-US" dirty="0" smtClean="0"/>
              <a:t>분류됨</a:t>
            </a:r>
            <a:endParaRPr lang="en-US" altLang="ko-KR" dirty="0" smtClean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41" y="4945427"/>
            <a:ext cx="52197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16426" y="3717032"/>
            <a:ext cx="2376264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有限級數</a:t>
            </a:r>
            <a:r>
              <a:rPr lang="en-US" altLang="ko-KR" sz="1400" dirty="0">
                <a:solidFill>
                  <a:schemeClr val="tx1"/>
                </a:solidFill>
              </a:rPr>
              <a:t>, 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6426" y="5388830"/>
            <a:ext cx="2403445" cy="688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무한 급수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無限級數</a:t>
            </a:r>
            <a:r>
              <a:rPr lang="en-US" altLang="ko-KR" sz="1400" dirty="0">
                <a:solidFill>
                  <a:schemeClr val="tx1"/>
                </a:solidFill>
              </a:rPr>
              <a:t>, infinite series)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284985"/>
            <a:ext cx="489654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4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등차급수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등차급수</a:t>
            </a:r>
            <a:r>
              <a:rPr lang="en-US" altLang="ko-KR" dirty="0" smtClean="0"/>
              <a:t>[ </a:t>
            </a:r>
            <a:r>
              <a:rPr lang="en-US" altLang="ko-KR" dirty="0"/>
              <a:t>arithmetic series , </a:t>
            </a:r>
            <a:r>
              <a:rPr lang="ko-KR" altLang="en-US" dirty="0"/>
              <a:t>等差級數 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ko-KR" altLang="en-US" dirty="0" smtClean="0"/>
              <a:t> 산술급수</a:t>
            </a:r>
            <a:r>
              <a:rPr lang="en-US" altLang="ko-KR" dirty="0"/>
              <a:t>(</a:t>
            </a:r>
            <a:r>
              <a:rPr lang="ko-KR" altLang="en-US" dirty="0"/>
              <a:t>算術級數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r>
              <a:rPr lang="ko-KR" altLang="en-US" dirty="0"/>
              <a:t> 등차수열을 이루고 있는 것을 </a:t>
            </a:r>
            <a:r>
              <a:rPr lang="ko-KR" altLang="en-US" dirty="0" smtClean="0"/>
              <a:t>말 함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6840760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baseline="-25000" dirty="0" smtClean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baseline="-25000" dirty="0">
                <a:solidFill>
                  <a:schemeClr val="tx1"/>
                </a:solidFill>
              </a:rPr>
              <a:t>n-1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d(n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 </a:t>
            </a:r>
            <a:r>
              <a:rPr lang="ko-KR" altLang="en-US" dirty="0">
                <a:solidFill>
                  <a:schemeClr val="tx1"/>
                </a:solidFill>
              </a:rPr>
              <a:t>인 </a:t>
            </a:r>
            <a:r>
              <a:rPr lang="ko-KR" altLang="en-US" dirty="0" smtClean="0">
                <a:solidFill>
                  <a:schemeClr val="tx1"/>
                </a:solidFill>
              </a:rPr>
              <a:t>관계식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073395"/>
            <a:ext cx="24765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093171"/>
            <a:ext cx="16478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16208" y="535353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609329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급수로 표시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9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등비급수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</a:t>
            </a:r>
            <a:r>
              <a:rPr lang="ko-KR" altLang="en-US" dirty="0"/>
              <a:t>기하급수</a:t>
            </a:r>
            <a:r>
              <a:rPr lang="en-US" altLang="ko-KR" dirty="0"/>
              <a:t>(</a:t>
            </a:r>
            <a:r>
              <a:rPr lang="ko-KR" altLang="en-US" dirty="0"/>
              <a:t>幾何級數</a:t>
            </a:r>
            <a:r>
              <a:rPr lang="en-US" altLang="ko-KR" dirty="0"/>
              <a:t>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43608" y="3501008"/>
            <a:ext cx="6840760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급수 </a:t>
            </a:r>
            <a:r>
              <a:rPr lang="en-US" altLang="ko-KR" dirty="0">
                <a:solidFill>
                  <a:schemeClr val="tx1"/>
                </a:solidFill>
              </a:rPr>
              <a:t>a1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a2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a3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＋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있어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ar</a:t>
            </a:r>
            <a:r>
              <a:rPr lang="en-US" altLang="ko-KR" baseline="30000" dirty="0">
                <a:solidFill>
                  <a:schemeClr val="tx1"/>
                </a:solidFill>
              </a:rPr>
              <a:t>n-1</a:t>
            </a:r>
            <a:r>
              <a:rPr lang="en-US" altLang="ko-KR" dirty="0">
                <a:solidFill>
                  <a:schemeClr val="tx1"/>
                </a:solidFill>
              </a:rPr>
              <a:t> (n</a:t>
            </a:r>
            <a:r>
              <a:rPr lang="ko-KR" altLang="en-US" dirty="0">
                <a:solidFill>
                  <a:schemeClr val="tx1"/>
                </a:solidFill>
              </a:rPr>
              <a:t>＝</a:t>
            </a:r>
            <a:r>
              <a:rPr lang="en-US" altLang="ko-KR" dirty="0">
                <a:solidFill>
                  <a:schemeClr val="tx1"/>
                </a:solidFill>
              </a:rPr>
              <a:t>2,3,…)</a:t>
            </a:r>
            <a:r>
              <a:rPr lang="ko-KR" altLang="en-US" dirty="0">
                <a:solidFill>
                  <a:schemeClr val="tx1"/>
                </a:solidFill>
              </a:rPr>
              <a:t>인 </a:t>
            </a:r>
            <a:r>
              <a:rPr lang="ko-KR" altLang="en-US" dirty="0" smtClean="0">
                <a:solidFill>
                  <a:schemeClr val="tx1"/>
                </a:solidFill>
              </a:rPr>
              <a:t>관계식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78" y="4509120"/>
            <a:ext cx="241935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2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zeors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int,float</a:t>
            </a:r>
            <a:r>
              <a:rPr lang="en-US" altLang="ko-KR" dirty="0" smtClean="0"/>
              <a:t>)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645024"/>
            <a:ext cx="293812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9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err="1" smtClean="0"/>
              <a:t>무한곱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003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/>
              <a:t>무한곱</a:t>
            </a:r>
            <a:r>
              <a:rPr lang="en-US" altLang="ko-KR" dirty="0"/>
              <a:t>(infinite product)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 곱으로 숫자를 구성하는 급수</a:t>
            </a:r>
            <a:endParaRPr lang="en-US" altLang="ko-KR" dirty="0" smtClean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047" y="3645024"/>
            <a:ext cx="22002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5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ko-KR" sz="6000" dirty="0"/>
              <a:t>수열의 </a:t>
            </a:r>
            <a:r>
              <a:rPr lang="ko-KR" altLang="ko-KR" sz="6000" dirty="0" smtClean="0"/>
              <a:t>극한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4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급수와 극한</a:t>
            </a:r>
            <a:r>
              <a:rPr lang="en-US" altLang="ko-KR" sz="4000" dirty="0"/>
              <a:t> 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4578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수열의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396044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 </a:t>
            </a:r>
            <a:r>
              <a:rPr lang="ko-KR" altLang="en-US" dirty="0"/>
              <a:t>수열의 극한</a:t>
            </a:r>
            <a:r>
              <a:rPr lang="en-US" altLang="ko-KR" dirty="0"/>
              <a:t>(</a:t>
            </a:r>
            <a:r>
              <a:rPr lang="ko-KR" altLang="en-US" dirty="0"/>
              <a:t>數列</a:t>
            </a:r>
            <a:r>
              <a:rPr lang="en-US" altLang="ko-KR" dirty="0"/>
              <a:t>-</a:t>
            </a:r>
            <a:r>
              <a:rPr lang="ko-KR" altLang="en-US" dirty="0"/>
              <a:t>極限</a:t>
            </a:r>
            <a:r>
              <a:rPr lang="en-US" altLang="ko-KR" dirty="0"/>
              <a:t>, </a:t>
            </a:r>
            <a:r>
              <a:rPr lang="en-US" altLang="ko-KR" dirty="0" smtClean="0"/>
              <a:t> </a:t>
            </a:r>
            <a:r>
              <a:rPr lang="en-US" altLang="ko-KR" dirty="0"/>
              <a:t>limit of a sequence)</a:t>
            </a:r>
            <a:r>
              <a:rPr lang="ko-KR" altLang="en-US" dirty="0"/>
              <a:t>은 수열이 한없이 가까워지는 값이다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직관적으로</a:t>
            </a:r>
            <a:r>
              <a:rPr lang="en-US" altLang="ko-KR" dirty="0"/>
              <a:t>, </a:t>
            </a:r>
            <a:r>
              <a:rPr lang="ko-KR" altLang="en-US" dirty="0"/>
              <a:t>수열 </a:t>
            </a:r>
            <a:r>
              <a:rPr lang="en-US" altLang="ko-KR" dirty="0"/>
              <a:t>(a</a:t>
            </a:r>
            <a:r>
              <a:rPr lang="en-US" altLang="ko-KR" baseline="-25000" dirty="0"/>
              <a:t>n</a:t>
            </a:r>
            <a:r>
              <a:rPr lang="en-US" altLang="ko-KR" dirty="0"/>
              <a:t>)</a:t>
            </a:r>
            <a:r>
              <a:rPr lang="ko-KR" altLang="en-US" dirty="0"/>
              <a:t>이 수렴</a:t>
            </a:r>
            <a:r>
              <a:rPr lang="en-US" altLang="ko-KR" dirty="0"/>
              <a:t>(</a:t>
            </a:r>
            <a:r>
              <a:rPr lang="ko-KR" altLang="en-US" dirty="0"/>
              <a:t>收斂</a:t>
            </a:r>
            <a:r>
              <a:rPr lang="en-US" altLang="ko-KR" dirty="0" smtClean="0"/>
              <a:t>, </a:t>
            </a:r>
            <a:r>
              <a:rPr lang="en-US" altLang="ko-KR" dirty="0"/>
              <a:t>convergent)</a:t>
            </a:r>
            <a:r>
              <a:rPr lang="ko-KR" altLang="en-US" dirty="0"/>
              <a:t>한다는 것은 </a:t>
            </a:r>
            <a:r>
              <a:rPr lang="en-US" altLang="ko-KR" dirty="0"/>
              <a:t>n</a:t>
            </a:r>
            <a:r>
              <a:rPr lang="ko-KR" altLang="en-US" dirty="0"/>
              <a:t>이 커짐에 따라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이 어떤 고정된 값 </a:t>
            </a:r>
            <a:r>
              <a:rPr lang="en-US" altLang="ko-KR" dirty="0"/>
              <a:t>a</a:t>
            </a:r>
            <a:r>
              <a:rPr lang="ko-KR" altLang="en-US" dirty="0"/>
              <a:t>에 한없이 가까워지는 것을 뜻한다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a</a:t>
            </a:r>
            <a:r>
              <a:rPr lang="ko-KR" altLang="en-US" dirty="0"/>
              <a:t>를 수열 </a:t>
            </a:r>
            <a:r>
              <a:rPr lang="en-US" altLang="ko-KR" dirty="0"/>
              <a:t>{a</a:t>
            </a:r>
            <a:r>
              <a:rPr lang="en-US" altLang="ko-KR" baseline="-25000" dirty="0"/>
              <a:t>n</a:t>
            </a:r>
            <a:r>
              <a:rPr lang="en-US" altLang="ko-KR" dirty="0"/>
              <a:t>}</a:t>
            </a:r>
            <a:r>
              <a:rPr lang="ko-KR" altLang="en-US" dirty="0"/>
              <a:t>의 극한이라고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수열이 </a:t>
            </a:r>
            <a:r>
              <a:rPr lang="ko-KR" altLang="en-US" dirty="0"/>
              <a:t>수렴하지 않으면 발산</a:t>
            </a:r>
            <a:r>
              <a:rPr lang="en-US" altLang="ko-KR" dirty="0"/>
              <a:t>(</a:t>
            </a:r>
            <a:r>
              <a:rPr lang="ko-KR" altLang="en-US" dirty="0" smtClean="0"/>
              <a:t>發散</a:t>
            </a:r>
            <a:r>
              <a:rPr lang="en-US" altLang="ko-KR" dirty="0" smtClean="0"/>
              <a:t>, divergent</a:t>
            </a:r>
            <a:r>
              <a:rPr lang="en-US" altLang="ko-KR" dirty="0"/>
              <a:t>)</a:t>
            </a:r>
            <a:r>
              <a:rPr lang="ko-KR" altLang="en-US" dirty="0"/>
              <a:t>한다고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19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부분합 </a:t>
            </a:r>
            <a:r>
              <a:rPr lang="ko-KR" altLang="en-US" dirty="0" smtClean="0"/>
              <a:t>급수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무한급수 중에 특정 위치까지의 유한개의 항에 대한 합을 나타내는 급수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24" y="3861048"/>
            <a:ext cx="6115050" cy="163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63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무</a:t>
            </a:r>
            <a:r>
              <a:rPr lang="ko-KR" altLang="en-US" dirty="0" smtClean="0"/>
              <a:t>한수열과 극한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무한수열 </a:t>
            </a:r>
            <a:r>
              <a:rPr lang="en-US" altLang="ko-KR" dirty="0"/>
              <a:t>{a</a:t>
            </a:r>
            <a:r>
              <a:rPr lang="en-US" altLang="ko-KR" baseline="-25000" dirty="0"/>
              <a:t>n</a:t>
            </a:r>
            <a:r>
              <a:rPr lang="en-US" altLang="ko-KR" dirty="0"/>
              <a:t>}</a:t>
            </a:r>
            <a:r>
              <a:rPr lang="ko-KR" altLang="en-US" dirty="0"/>
              <a:t>에서 </a:t>
            </a:r>
            <a:r>
              <a:rPr lang="en-US" altLang="ko-KR" dirty="0"/>
              <a:t>n</a:t>
            </a:r>
            <a:r>
              <a:rPr lang="ko-KR" altLang="en-US" dirty="0"/>
              <a:t>이 무한히 커짐에 따라 </a:t>
            </a:r>
            <a:r>
              <a:rPr lang="en-US" altLang="ko-KR" dirty="0"/>
              <a:t>a</a:t>
            </a:r>
            <a:r>
              <a:rPr lang="en-US" altLang="ko-KR" baseline="-25000" dirty="0"/>
              <a:t>n</a:t>
            </a:r>
            <a:r>
              <a:rPr lang="ko-KR" altLang="en-US" dirty="0"/>
              <a:t>이 일정한 값 </a:t>
            </a:r>
            <a:r>
              <a:rPr lang="en-US" altLang="ko-KR" dirty="0"/>
              <a:t>α</a:t>
            </a:r>
            <a:r>
              <a:rPr lang="ko-KR" altLang="en-US" dirty="0"/>
              <a:t>에 한없이 가까워지면</a:t>
            </a:r>
            <a:r>
              <a:rPr lang="en-US" altLang="ko-KR" dirty="0"/>
              <a:t>, α</a:t>
            </a:r>
            <a:r>
              <a:rPr lang="ko-KR" altLang="en-US" dirty="0"/>
              <a:t>를 그 수열의 극한 또는 극한값</a:t>
            </a:r>
            <a:r>
              <a:rPr lang="en-US" altLang="ko-KR" dirty="0"/>
              <a:t>(limit</a:t>
            </a:r>
            <a:r>
              <a:rPr lang="ko-KR" altLang="en-US" dirty="0"/>
              <a:t> </a:t>
            </a:r>
            <a:r>
              <a:rPr lang="en-US" altLang="ko-KR" dirty="0"/>
              <a:t>value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19669"/>
            <a:ext cx="3024336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119669"/>
            <a:ext cx="72008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688" y="548782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부분합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3968" y="4379825"/>
            <a:ext cx="4464496" cy="147732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dirty="0" smtClean="0"/>
              <a:t> n</a:t>
            </a:r>
            <a:r>
              <a:rPr lang="ko-KR" altLang="en-US" dirty="0" smtClean="0"/>
              <a:t>이 한없이 커진다</a:t>
            </a:r>
            <a:r>
              <a:rPr lang="en-US" altLang="ko-KR" dirty="0" smtClean="0"/>
              <a:t>: n-&gt; </a:t>
            </a:r>
            <a:r>
              <a:rPr lang="ko-KR" altLang="en-US" dirty="0" smtClean="0"/>
              <a:t>무한대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a</a:t>
            </a:r>
            <a:r>
              <a:rPr lang="en-US" altLang="ko-KR" baseline="-25000" dirty="0" smtClean="0"/>
              <a:t>n</a:t>
            </a:r>
            <a:r>
              <a:rPr lang="ko-KR" altLang="en-US" baseline="-25000" dirty="0"/>
              <a:t> </a:t>
            </a:r>
            <a:r>
              <a:rPr lang="ko-KR" altLang="en-US" dirty="0" smtClean="0"/>
              <a:t>한없이 </a:t>
            </a:r>
            <a:r>
              <a:rPr lang="el-GR" altLang="ko-KR" dirty="0" smtClean="0"/>
              <a:t>ά</a:t>
            </a:r>
            <a:r>
              <a:rPr lang="ko-KR" altLang="en-US" dirty="0" smtClean="0"/>
              <a:t>에 가까워진다 </a:t>
            </a:r>
            <a:r>
              <a:rPr lang="en-US" altLang="ko-KR" dirty="0" smtClean="0"/>
              <a:t>: a</a:t>
            </a:r>
            <a:r>
              <a:rPr lang="en-US" altLang="ko-KR" baseline="-25000" dirty="0" smtClean="0"/>
              <a:t>n-&gt; </a:t>
            </a:r>
            <a:r>
              <a:rPr lang="el-GR" altLang="ko-KR" dirty="0" smtClean="0"/>
              <a:t>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무한수열의 극한값 </a:t>
            </a:r>
            <a:r>
              <a:rPr lang="el-GR" altLang="ko-KR" dirty="0" smtClean="0"/>
              <a:t>ά</a:t>
            </a:r>
            <a:r>
              <a:rPr lang="ko-KR" altLang="en-US" dirty="0" smtClean="0"/>
              <a:t>이</a:t>
            </a:r>
            <a:r>
              <a:rPr lang="ko-KR" altLang="en-US" dirty="0"/>
              <a:t>다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 </a:t>
            </a:r>
            <a:endParaRPr lang="ko-KR" altLang="en-US" baseline="-25000" dirty="0"/>
          </a:p>
        </p:txBody>
      </p:sp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455256"/>
            <a:ext cx="115212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20" y="4504662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65" y="3789041"/>
            <a:ext cx="2619375" cy="47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62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무한급수의 수렴과 발산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수열의 일반항을 정리하고 부분합을 구한 후에 부분합의 극한값을 구하면 수렴과 발산을 확인할 수 있음</a:t>
            </a:r>
            <a:endParaRPr lang="en-US" altLang="ko-KR" dirty="0" smtClean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468052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96236"/>
            <a:ext cx="29622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7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극한의 기본 성질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 </a:t>
            </a:r>
            <a:r>
              <a:rPr lang="ko-KR" altLang="en-US" dirty="0" smtClean="0"/>
              <a:t>수열이 수렴할 때 이 기본 성질이 사용됨</a:t>
            </a:r>
            <a:endParaRPr lang="en-US" altLang="ko-KR" dirty="0" smtClean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31435"/>
            <a:ext cx="4038376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4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2200" y="1412776"/>
            <a:ext cx="6477000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9600" dirty="0" smtClean="0"/>
              <a:t>6.Python</a:t>
            </a:r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9600" dirty="0" smtClean="0"/>
              <a:t>statistics</a:t>
            </a:r>
            <a:br>
              <a:rPr lang="en-US" altLang="ko-KR" sz="9600" dirty="0" smtClean="0"/>
            </a:b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zeors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원소를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int,float</a:t>
            </a:r>
            <a:r>
              <a:rPr lang="en-US" altLang="ko-KR" dirty="0" smtClean="0"/>
              <a:t>)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36912"/>
            <a:ext cx="46196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9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평균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분산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표준편</a:t>
            </a:r>
            <a:r>
              <a:rPr lang="ko-KR" altLang="en-US" sz="6000" dirty="0"/>
              <a:t>차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93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중간값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최빈값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2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/>
              <a:t>최빈값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평균</a:t>
            </a:r>
            <a:r>
              <a:rPr lang="en-US" altLang="ko-KR" dirty="0"/>
              <a:t>/</a:t>
            </a:r>
            <a:r>
              <a:rPr lang="ko-KR" altLang="en-US" dirty="0" err="1"/>
              <a:t>중간값</a:t>
            </a:r>
            <a:r>
              <a:rPr lang="en-US" altLang="ko-KR" dirty="0"/>
              <a:t>/</a:t>
            </a:r>
            <a:r>
              <a:rPr lang="ko-KR" altLang="en-US" dirty="0" err="1" smtClean="0"/>
              <a:t>최빈값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56992"/>
            <a:ext cx="2619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8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85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959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1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58959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4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variance/</a:t>
            </a:r>
            <a:r>
              <a:rPr lang="en-US" altLang="ko-KR" dirty="0" err="1" smtClean="0"/>
              <a:t>pvariance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평균에서 얼마나 떨어져 있는지 구하기</a:t>
            </a: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492896"/>
            <a:ext cx="7743825" cy="389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9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표준편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34288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140968"/>
            <a:ext cx="4057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4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429000"/>
            <a:ext cx="4343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700" dirty="0" err="1" smtClean="0"/>
              <a:t>NdArray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ko-KR" altLang="en-US" sz="6700" dirty="0" smtClean="0"/>
              <a:t>이해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3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numpy.zeros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numpy.zeros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정의하면 요소들이 값이 </a:t>
            </a:r>
            <a:r>
              <a:rPr lang="en-US" altLang="ko-KR" dirty="0" smtClean="0"/>
              <a:t>zero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</a:t>
            </a:r>
            <a:r>
              <a:rPr lang="ko-KR" altLang="en-US" dirty="0" smtClean="0"/>
              <a:t>  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56992"/>
            <a:ext cx="4464496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87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stdev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pstdev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72008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  variance/</a:t>
            </a:r>
            <a:r>
              <a:rPr lang="en-US" altLang="ko-KR" dirty="0" err="1" smtClean="0"/>
              <a:t>pvariance</a:t>
            </a:r>
            <a:r>
              <a:rPr lang="ko-KR" altLang="en-US" dirty="0" smtClean="0"/>
              <a:t>에 대한 표준편차</a:t>
            </a: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781925" cy="40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2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경우의 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4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경우의 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6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경우의 수 </a:t>
            </a:r>
            <a:r>
              <a:rPr lang="en-US" altLang="ko-KR" dirty="0" smtClean="0"/>
              <a:t>(</a:t>
            </a:r>
            <a:r>
              <a:rPr lang="en-US" altLang="ko-KR" dirty="0" smtClean="0"/>
              <a:t>number </a:t>
            </a:r>
            <a:r>
              <a:rPr lang="en-US" altLang="ko-KR" dirty="0"/>
              <a:t>of cases)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87220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경우는 수는 사건에서 일어날 수 있는 경우의 가짓수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원소의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합의 법칙과 곱의 법칙에 따라 경우의 수를 계산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38533" y="3789040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같은 조건에서 여러 번 할 수 있는 실험이나 관찰로 얻어진 결과를 말한다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실험이나 관찰에서 주어진 경우를 만족하는 경우의 집합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187624" y="3933056"/>
            <a:ext cx="1512168" cy="7073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</a:t>
            </a:r>
            <a:r>
              <a:rPr lang="ko-KR" altLang="en-US" dirty="0">
                <a:solidFill>
                  <a:schemeClr val="tx1"/>
                </a:solidFill>
              </a:rPr>
              <a:t>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87624" y="5229200"/>
            <a:ext cx="1512168" cy="7073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시행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38533" y="5396869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실험이나 관찰을 하는 행위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87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9672" y="3212975"/>
            <a:ext cx="5616624" cy="3026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합의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 일어나지 않을 때 각각의 사건이 일어날 경우의 수를 서로 더해서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3501008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</a:t>
            </a:r>
            <a:r>
              <a:rPr lang="en-US" altLang="ko-KR" dirty="0" smtClean="0"/>
              <a:t> 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일어날 경우의 수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m+n</a:t>
            </a:r>
            <a:endParaRPr lang="ko-KR" altLang="en-US" dirty="0"/>
          </a:p>
        </p:txBody>
      </p:sp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26134"/>
            <a:ext cx="3816424" cy="122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6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91680" y="3645024"/>
            <a:ext cx="5616624" cy="18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곱</a:t>
            </a:r>
            <a:r>
              <a:rPr lang="ko-KR" altLang="en-US" dirty="0" smtClean="0"/>
              <a:t>의 법칙은 두 사건 </a:t>
            </a:r>
            <a:r>
              <a:rPr lang="en-US" altLang="ko-KR" dirty="0" smtClean="0"/>
              <a:t>A,B</a:t>
            </a:r>
            <a:r>
              <a:rPr lang="ko-KR" altLang="en-US" dirty="0" smtClean="0"/>
              <a:t>가 동시에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연달아서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일어날 때 각각의 사건이 일어날 경우의 수를 서로 곱해서 구하는 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835696" y="4005064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m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일어나는 경우의 수 </a:t>
            </a:r>
            <a:r>
              <a:rPr lang="en-US" altLang="ko-KR" dirty="0" smtClean="0"/>
              <a:t>: n</a:t>
            </a:r>
          </a:p>
          <a:p>
            <a:r>
              <a:rPr lang="ko-KR" altLang="en-US" dirty="0" smtClean="0"/>
              <a:t>사건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 사건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동시에 일어날 경우의 수 </a:t>
            </a:r>
            <a:r>
              <a:rPr lang="en-US" altLang="ko-KR" dirty="0" smtClean="0"/>
              <a:t>: m*n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4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03648" y="3429000"/>
            <a:ext cx="6264696" cy="2016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</a:t>
            </a:r>
            <a:r>
              <a:rPr lang="ko-KR" altLang="en-US" dirty="0" smtClean="0"/>
              <a:t>의 법칙</a:t>
            </a:r>
            <a:r>
              <a:rPr lang="en-US" altLang="ko-KR" dirty="0" smtClean="0"/>
              <a:t>:</a:t>
            </a:r>
            <a:r>
              <a:rPr lang="ko-KR" altLang="en-US" dirty="0" smtClean="0"/>
              <a:t>데카르트 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집합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원소와 집합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원소인 순서쌍을 만드는 집합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447764" y="5589240"/>
            <a:ext cx="4104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집합 </a:t>
            </a:r>
            <a:r>
              <a:rPr lang="en-US" altLang="ko-KR" sz="1400" dirty="0" smtClean="0"/>
              <a:t>A={</a:t>
            </a:r>
            <a:r>
              <a:rPr lang="en-US" altLang="ko-KR" sz="1400" dirty="0" err="1" smtClean="0"/>
              <a:t>a,b</a:t>
            </a:r>
            <a:r>
              <a:rPr lang="en-US" altLang="ko-KR" sz="1400" dirty="0" smtClean="0"/>
              <a:t>}, B= {1,2} </a:t>
            </a:r>
            <a:r>
              <a:rPr lang="ko-KR" altLang="en-US" sz="1400" dirty="0" err="1" smtClean="0"/>
              <a:t>일때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A*B = {(a,1),(a,2),(b,1),(b,2)}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즉 </a:t>
            </a:r>
            <a:r>
              <a:rPr lang="en-US" altLang="ko-KR" sz="1400" dirty="0" smtClean="0"/>
              <a:t>2*2 = 4</a:t>
            </a:r>
            <a:endParaRPr lang="ko-KR" altLang="en-US" sz="1400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806936"/>
            <a:ext cx="56578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3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91680" y="3645024"/>
            <a:ext cx="5616624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곱</a:t>
            </a:r>
            <a:r>
              <a:rPr lang="ko-KR" altLang="en-US" dirty="0" smtClean="0"/>
              <a:t>의 법칙 구별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동시에 일어나는 사건을 경우 별개의 두 사건이 모두 발생하는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곱의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별개의 두 사건이 있는 경우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일어나지 않아도 상관없는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합의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임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051720" y="4005064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독립사건 </a:t>
            </a:r>
            <a:r>
              <a:rPr lang="en-US" altLang="ko-KR" dirty="0"/>
              <a:t>A </a:t>
            </a:r>
            <a:r>
              <a:rPr lang="ko-KR" altLang="en-US" dirty="0"/>
              <a:t>또는 </a:t>
            </a:r>
            <a:r>
              <a:rPr lang="en-US" altLang="ko-KR" dirty="0"/>
              <a:t>B</a:t>
            </a:r>
            <a:r>
              <a:rPr lang="ko-KR" altLang="en-US" dirty="0"/>
              <a:t>가 일어나는 경우의 수를 구할 때에는 합의 법칙이 이용된다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독립사건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동시에 일어나는 경우의 수를 구할 때에는 곱의 법칙이 이용된다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61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경우의 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1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! </a:t>
            </a:r>
            <a:r>
              <a:rPr lang="ko-KR" altLang="en-US" dirty="0" err="1" smtClean="0"/>
              <a:t>팩토리얼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부터 자연 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까지의 수를 차례대로 계산한다는 뜻</a:t>
            </a:r>
            <a:endParaRPr lang="en-US" altLang="ko-KR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18383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204246"/>
            <a:ext cx="5429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744" y="5093349"/>
            <a:ext cx="19145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4048" y="359106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팩토리얼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0221" y="517538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0!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37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eye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순열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2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</a:t>
            </a:r>
            <a:r>
              <a:rPr lang="ko-KR" altLang="en-US" dirty="0" smtClean="0"/>
              <a:t>택해 순서를 정해 일렬로 나열하는 것을 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00675"/>
            <a:ext cx="3181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0" y="4748951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서로 다른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중복을 허락하지 않는 </a:t>
            </a:r>
            <a:r>
              <a:rPr lang="en-US" altLang="ko-KR" sz="1600" dirty="0" smtClean="0"/>
              <a:t>r </a:t>
            </a:r>
            <a:r>
              <a:rPr lang="ko-KR" altLang="en-US" sz="1600" dirty="0" smtClean="0"/>
              <a:t>개를 선택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일렬로 나열하는 수</a:t>
            </a:r>
            <a:endParaRPr lang="ko-KR" altLang="en-US" sz="16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97771"/>
            <a:ext cx="3333750" cy="163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12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 사용하는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4563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  일렬로 늘어서는 경우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순서를 생각해서 나열하는 방법의 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직위가 다를 경우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부회장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뽑는 경우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상대적으로 다른 곳에 배열하는 경우</a:t>
            </a:r>
            <a:endParaRPr lang="en-US" altLang="ko-KR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72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순열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/>
              <a:t>5</a:t>
            </a:r>
            <a:r>
              <a:rPr lang="ko-KR" altLang="en-US" dirty="0" smtClean="0"/>
              <a:t>개에서 </a:t>
            </a:r>
            <a:r>
              <a:rPr lang="en-US" altLang="ko-KR" dirty="0"/>
              <a:t>3</a:t>
            </a:r>
            <a:r>
              <a:rPr lang="ko-KR" altLang="en-US" dirty="0" smtClean="0"/>
              <a:t>개를 </a:t>
            </a:r>
            <a:r>
              <a:rPr lang="ko-KR" altLang="en-US" dirty="0" smtClean="0"/>
              <a:t>택해 순서를 정해 일렬로 나열하면 총 </a:t>
            </a:r>
            <a:r>
              <a:rPr lang="en-US" altLang="ko-KR" dirty="0" smtClean="0"/>
              <a:t>60</a:t>
            </a:r>
            <a:r>
              <a:rPr lang="ko-KR" altLang="en-US" dirty="0" smtClean="0"/>
              <a:t>가지의 경우의 수가 생김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827584" y="4117370"/>
            <a:ext cx="7344816" cy="2335966"/>
            <a:chOff x="827584" y="3506886"/>
            <a:chExt cx="7344816" cy="2770977"/>
          </a:xfrm>
        </p:grpSpPr>
        <p:sp>
          <p:nvSpPr>
            <p:cNvPr id="3" name="직사각형 2"/>
            <p:cNvSpPr/>
            <p:nvPr/>
          </p:nvSpPr>
          <p:spPr>
            <a:xfrm>
              <a:off x="21587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5065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49553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94041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40152" y="3506886"/>
              <a:ext cx="792088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16864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04472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92080" y="4365104"/>
              <a:ext cx="792088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 rot="16200000">
              <a:off x="2568217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02768" y="5949280"/>
              <a:ext cx="1261120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5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19" name="오른쪽 화살표 18"/>
            <p:cNvSpPr/>
            <p:nvPr/>
          </p:nvSpPr>
          <p:spPr>
            <a:xfrm rot="16200000">
              <a:off x="3996265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9807" y="5949280"/>
              <a:ext cx="1154233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4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21" name="오른쪽 화살표 20"/>
            <p:cNvSpPr/>
            <p:nvPr/>
          </p:nvSpPr>
          <p:spPr>
            <a:xfrm rot="16200000">
              <a:off x="5346601" y="5272684"/>
              <a:ext cx="57160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144" y="5949280"/>
              <a:ext cx="1254064" cy="3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개 중에 하나</a:t>
              </a:r>
              <a:endParaRPr lang="ko-KR" alt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7584" y="36509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n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6448" y="478786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r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48264" y="4437112"/>
              <a:ext cx="1224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aseline="-25000" dirty="0" smtClean="0"/>
                <a:t>5</a:t>
              </a:r>
              <a:r>
                <a:rPr lang="en-US" altLang="ko-KR" dirty="0" smtClean="0"/>
                <a:t>P</a:t>
              </a:r>
              <a:r>
                <a:rPr lang="en-US" altLang="ko-KR" baseline="-25000" dirty="0" smtClean="0"/>
                <a:t>3 = </a:t>
              </a:r>
              <a:r>
                <a:rPr lang="en-US" altLang="ko-KR" dirty="0" smtClean="0"/>
                <a:t>5!/2! = 5*4*3</a:t>
              </a:r>
            </a:p>
            <a:p>
              <a:r>
                <a:rPr lang="en-US" altLang="ko-KR" dirty="0" smtClean="0"/>
                <a:t>= 60</a:t>
              </a:r>
              <a:endParaRPr lang="ko-KR" altLang="en-US" dirty="0"/>
            </a:p>
          </p:txBody>
        </p:sp>
      </p:grp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005138"/>
            <a:ext cx="3495675" cy="92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6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같은 조건을 가진 순열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7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같은 조건을 가진 것들이 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n</a:t>
            </a:r>
            <a:r>
              <a:rPr lang="ko-KR" altLang="en-US" dirty="0" smtClean="0"/>
              <a:t>개에서 서로 같은 것이 각각 </a:t>
            </a:r>
            <a:r>
              <a:rPr lang="en-US" altLang="ko-KR" dirty="0" err="1" smtClean="0"/>
              <a:t>p,q</a:t>
            </a:r>
            <a:r>
              <a:rPr lang="en-US" altLang="ko-KR" dirty="0" smtClean="0"/>
              <a:t>, …r</a:t>
            </a:r>
            <a:r>
              <a:rPr lang="ko-KR" altLang="en-US" dirty="0" smtClean="0"/>
              <a:t>개</a:t>
            </a:r>
            <a:r>
              <a:rPr lang="ko-KR" altLang="en-US" dirty="0" smtClean="0"/>
              <a:t>씩 있을 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모두 택하여 일렬로 나열하는 순열의 수 </a:t>
            </a:r>
            <a:endParaRPr lang="en-US" altLang="ko-KR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93096"/>
            <a:ext cx="44481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6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중복순열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80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중복순열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중복을 허용해서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</a:t>
            </a:r>
            <a:r>
              <a:rPr lang="ko-KR" altLang="en-US" dirty="0" smtClean="0"/>
              <a:t>택해 일렬로 나열하는 것을 중복순열이라고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37112"/>
            <a:ext cx="27051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4424536"/>
            <a:ext cx="31527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1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조합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2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서로 다른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개에서 순서를 생각하지 않고 </a:t>
            </a:r>
            <a:r>
              <a:rPr lang="en-US" altLang="ko-KR" dirty="0" smtClean="0"/>
              <a:t>r</a:t>
            </a:r>
            <a:r>
              <a:rPr lang="ko-KR" altLang="en-US" dirty="0" smtClean="0"/>
              <a:t>개를 택하는 것을 조합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순열에서 중복을 제거하면 조합이 됨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351472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8999"/>
            <a:ext cx="3816425" cy="273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2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220941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생기고 </a:t>
            </a:r>
            <a:r>
              <a:rPr lang="en-US" altLang="ko-KR" dirty="0" smtClean="0"/>
              <a:t>K </a:t>
            </a:r>
            <a:r>
              <a:rPr lang="ko-KR" altLang="en-US" dirty="0" smtClean="0"/>
              <a:t>값에 따라 </a:t>
            </a:r>
            <a:r>
              <a:rPr lang="en-US" altLang="ko-KR" dirty="0" smtClean="0"/>
              <a:t>1(1.0)</a:t>
            </a:r>
            <a:r>
              <a:rPr lang="ko-KR" altLang="en-US" dirty="0" smtClean="0"/>
              <a:t>이 위치가 대각선 방향으로 생김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N,M</a:t>
            </a:r>
            <a:r>
              <a:rPr lang="ko-KR" altLang="en-US" dirty="0" smtClean="0"/>
              <a:t>을 인자로 넘기면 </a:t>
            </a:r>
            <a:r>
              <a:rPr lang="en-US" altLang="ko-KR" dirty="0" smtClean="0"/>
              <a:t>n</a:t>
            </a:r>
            <a:r>
              <a:rPr lang="ko-KR" altLang="en-US" dirty="0" smtClean="0"/>
              <a:t>행</a:t>
            </a:r>
            <a:r>
              <a:rPr lang="en-US" altLang="ko-KR" dirty="0" smtClean="0"/>
              <a:t>M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만들어짐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27584" y="4149080"/>
            <a:ext cx="7488832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numpy.eye</a:t>
            </a:r>
            <a:r>
              <a:rPr lang="en-US" altLang="ko-KR" dirty="0" smtClean="0">
                <a:solidFill>
                  <a:schemeClr val="tx1"/>
                </a:solidFill>
              </a:rPr>
              <a:t>(N</a:t>
            </a:r>
            <a:r>
              <a:rPr lang="en-US" altLang="ko-KR" dirty="0">
                <a:solidFill>
                  <a:schemeClr val="tx1"/>
                </a:solidFill>
              </a:rPr>
              <a:t>, M=None, k=0,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=&lt;type 'float'&gt;)</a:t>
            </a:r>
          </a:p>
        </p:txBody>
      </p:sp>
    </p:spTree>
    <p:extLst>
      <p:ext uri="{BB962C8B-B14F-4D97-AF65-F5344CB8AC3E}">
        <p14:creationId xmlns:p14="http://schemas.microsoft.com/office/powerpoint/2010/main" val="14568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조합의 특징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조합의 특징</a:t>
            </a:r>
            <a:endParaRPr lang="ko-KR" altLang="en-US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2600325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5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중복조합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8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중복조합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조합과 </a:t>
            </a:r>
            <a:r>
              <a:rPr lang="ko-KR" altLang="en-US" dirty="0"/>
              <a:t>마찬가지로 </a:t>
            </a:r>
            <a:r>
              <a:rPr lang="en-US" altLang="ko-KR" dirty="0"/>
              <a:t>n</a:t>
            </a:r>
            <a:r>
              <a:rPr lang="ko-KR" altLang="en-US" dirty="0"/>
              <a:t>개의 원소에서 </a:t>
            </a:r>
            <a:r>
              <a:rPr lang="en-US" altLang="ko-KR" dirty="0"/>
              <a:t>r</a:t>
            </a:r>
            <a:r>
              <a:rPr lang="ko-KR" altLang="en-US" dirty="0"/>
              <a:t>개를 순서에 상관없이 뽑는데</a:t>
            </a:r>
            <a:r>
              <a:rPr lang="en-US" altLang="ko-KR" dirty="0"/>
              <a:t>, </a:t>
            </a:r>
            <a:r>
              <a:rPr lang="ko-KR" altLang="en-US" b="1" dirty="0"/>
              <a:t>중복을 허락할 때</a:t>
            </a:r>
            <a:r>
              <a:rPr lang="ko-KR" altLang="en-US" dirty="0"/>
              <a:t>의 </a:t>
            </a:r>
            <a:r>
              <a:rPr lang="ko-KR" altLang="en-US" dirty="0" err="1"/>
              <a:t>가짓</a:t>
            </a:r>
            <a:r>
              <a:rPr lang="ko-KR" altLang="en-US" dirty="0"/>
              <a:t> 수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기호로는</a:t>
            </a:r>
            <a:r>
              <a:rPr lang="ko-KR" altLang="en-US" dirty="0"/>
              <a:t> </a:t>
            </a:r>
            <a:r>
              <a:rPr lang="en-US" altLang="ko-KR" dirty="0" smtClean="0"/>
              <a:t> (( </a:t>
            </a:r>
            <a:r>
              <a:rPr lang="en-US" altLang="ko-KR" baseline="30000" dirty="0" smtClean="0"/>
              <a:t>n</a:t>
            </a:r>
            <a:r>
              <a:rPr lang="en-US" altLang="ko-KR" baseline="-25000" dirty="0" smtClean="0"/>
              <a:t>r</a:t>
            </a:r>
            <a:r>
              <a:rPr lang="en-US" altLang="ko-KR" dirty="0" smtClean="0"/>
              <a:t>))</a:t>
            </a:r>
            <a:r>
              <a:rPr lang="ko-KR" altLang="en-US" dirty="0" smtClean="0"/>
              <a:t>또는 </a:t>
            </a:r>
            <a:r>
              <a:rPr lang="en-US" altLang="ko-KR" i="1" dirty="0" smtClean="0"/>
              <a:t>n</a:t>
            </a:r>
            <a:r>
              <a:rPr lang="ko-KR" altLang="en-US" dirty="0"/>
              <a:t>​​</a:t>
            </a:r>
            <a:r>
              <a:rPr lang="en-US" altLang="ko-KR" i="1" dirty="0"/>
              <a:t>H</a:t>
            </a:r>
            <a:r>
              <a:rPr lang="ko-KR" altLang="en-US" dirty="0"/>
              <a:t>​</a:t>
            </a:r>
            <a:r>
              <a:rPr lang="en-US" altLang="ko-KR" i="1" dirty="0"/>
              <a:t>r</a:t>
            </a:r>
            <a:r>
              <a:rPr lang="ko-KR" altLang="en-US" dirty="0" smtClean="0"/>
              <a:t>​​</a:t>
            </a:r>
            <a:r>
              <a:rPr lang="ko-KR" altLang="en-US" dirty="0"/>
              <a:t> </a:t>
            </a:r>
            <a:r>
              <a:rPr lang="ko-KR" altLang="en-US" dirty="0" smtClean="0"/>
              <a:t>로 사용</a:t>
            </a:r>
            <a:endParaRPr lang="en-US" altLang="ko-KR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36343"/>
            <a:ext cx="3762375" cy="124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0" y="3933056"/>
            <a:ext cx="344279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7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dirty="0" smtClean="0"/>
              <a:t>이항정리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이항정리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</a:t>
            </a:r>
            <a:r>
              <a:rPr lang="ko-KR" altLang="en-US" dirty="0"/>
              <a:t>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b="1" dirty="0"/>
              <a:t>이항정리</a:t>
            </a:r>
            <a:r>
              <a:rPr lang="en-US" altLang="ko-KR" dirty="0"/>
              <a:t>(</a:t>
            </a:r>
            <a:r>
              <a:rPr lang="ko-KR" altLang="en-US" dirty="0"/>
              <a:t>二項定理</a:t>
            </a:r>
            <a:r>
              <a:rPr lang="en-US" altLang="ko-KR" dirty="0"/>
              <a:t>, binomial theorem)</a:t>
            </a:r>
            <a:r>
              <a:rPr lang="ko-KR" altLang="en-US" dirty="0"/>
              <a:t>는 이항 다항식 </a:t>
            </a:r>
            <a:r>
              <a:rPr lang="en-US" altLang="ko-KR" dirty="0" err="1" smtClean="0"/>
              <a:t>x+y</a:t>
            </a:r>
            <a:r>
              <a:rPr lang="ko-KR" altLang="en-US" dirty="0" smtClean="0"/>
              <a:t>의 </a:t>
            </a:r>
            <a:r>
              <a:rPr lang="ko-KR" altLang="en-US" dirty="0"/>
              <a:t>거듭제곱 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x+y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n</a:t>
            </a:r>
            <a:r>
              <a:rPr lang="ko-KR" altLang="en-US" dirty="0" smtClean="0"/>
              <a:t>에 </a:t>
            </a:r>
            <a:r>
              <a:rPr lang="ko-KR" altLang="en-US" dirty="0"/>
              <a:t>대해서</a:t>
            </a:r>
            <a:r>
              <a:rPr lang="en-US" altLang="ko-KR" dirty="0"/>
              <a:t>, </a:t>
            </a:r>
            <a:r>
              <a:rPr lang="ko-KR" altLang="en-US" dirty="0"/>
              <a:t>전개한 각 항 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k</a:t>
            </a:r>
            <a:r>
              <a:rPr lang="en-US" altLang="ko-KR" dirty="0" err="1" smtClean="0"/>
              <a:t>y</a:t>
            </a:r>
            <a:r>
              <a:rPr lang="en-US" altLang="ko-KR" baseline="30000" dirty="0" err="1" smtClean="0"/>
              <a:t>n</a:t>
            </a:r>
            <a:r>
              <a:rPr lang="en-US" altLang="ko-KR" baseline="30000" dirty="0" smtClean="0"/>
              <a:t>-k</a:t>
            </a:r>
            <a:r>
              <a:rPr lang="ko-KR" altLang="en-US" dirty="0" smtClean="0"/>
              <a:t>의</a:t>
            </a:r>
            <a:r>
              <a:rPr lang="ko-KR" altLang="en-US" dirty="0"/>
              <a:t> 계수 값을 구하는 정리</a:t>
            </a:r>
            <a:endParaRPr lang="en-US" altLang="ko-KR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91094"/>
            <a:ext cx="2621657" cy="105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012" y="4391094"/>
            <a:ext cx="2650300" cy="11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2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다항식 </a:t>
            </a:r>
            <a:r>
              <a:rPr lang="en-US" altLang="ko-KR" dirty="0"/>
              <a:t>(</a:t>
            </a:r>
            <a:r>
              <a:rPr lang="en-US" altLang="ko-KR" dirty="0" err="1" smtClean="0"/>
              <a:t>a+b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전개식에서 각 항의 계수를 조합의 수를 이용하여 나타내는 방법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4365104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/>
              <a:t>(</a:t>
            </a:r>
            <a:r>
              <a:rPr lang="pt-BR" altLang="ko-KR" dirty="0" smtClean="0"/>
              <a:t>a+b)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=(</a:t>
            </a:r>
            <a:r>
              <a:rPr lang="pt-BR" altLang="ko-KR" dirty="0"/>
              <a:t>a+b)(a+b)(a+b)  </a:t>
            </a:r>
            <a:r>
              <a:rPr lang="pt-BR" altLang="ko-KR" dirty="0" smtClean="0"/>
              <a:t>   </a:t>
            </a:r>
          </a:p>
          <a:p>
            <a:r>
              <a:rPr lang="pt-BR" altLang="ko-KR" dirty="0"/>
              <a:t> </a:t>
            </a:r>
            <a:r>
              <a:rPr lang="pt-BR" altLang="ko-KR" dirty="0" smtClean="0"/>
              <a:t>         =aaa+aab+aba+abb+baa+bab+bba+bbb</a:t>
            </a:r>
          </a:p>
          <a:p>
            <a:r>
              <a:rPr lang="pt-BR" altLang="ko-KR" dirty="0"/>
              <a:t> </a:t>
            </a:r>
            <a:r>
              <a:rPr lang="pt-BR" altLang="ko-KR" dirty="0" smtClean="0"/>
              <a:t>         =a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+3a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b+3ab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+b</a:t>
            </a:r>
            <a:r>
              <a:rPr lang="pt-BR" altLang="ko-KR" baseline="30000" dirty="0" smtClean="0"/>
              <a:t>3</a:t>
            </a:r>
          </a:p>
          <a:p>
            <a:r>
              <a:rPr lang="pt-BR" altLang="ko-KR" baseline="30000" dirty="0"/>
              <a:t> </a:t>
            </a:r>
            <a:r>
              <a:rPr lang="pt-BR" altLang="ko-KR" baseline="30000" dirty="0" smtClean="0"/>
              <a:t>               </a:t>
            </a:r>
            <a:r>
              <a:rPr lang="pt-BR" altLang="ko-KR" dirty="0"/>
              <a:t>=</a:t>
            </a:r>
            <a:r>
              <a:rPr lang="pt-BR" altLang="ko-KR" dirty="0" smtClean="0"/>
              <a:t>a</a:t>
            </a:r>
            <a:r>
              <a:rPr lang="pt-BR" altLang="ko-KR" baseline="30000" dirty="0" smtClean="0"/>
              <a:t>3</a:t>
            </a:r>
            <a:r>
              <a:rPr lang="pt-BR" altLang="ko-KR" dirty="0" smtClean="0"/>
              <a:t>+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1</a:t>
            </a:r>
            <a:r>
              <a:rPr lang="pt-BR" altLang="ko-KR" dirty="0" smtClean="0"/>
              <a:t>a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b+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2</a:t>
            </a:r>
            <a:r>
              <a:rPr lang="pt-BR" altLang="ko-KR" dirty="0" smtClean="0"/>
              <a:t>ab</a:t>
            </a:r>
            <a:r>
              <a:rPr lang="pt-BR" altLang="ko-KR" baseline="30000" dirty="0" smtClean="0"/>
              <a:t>2</a:t>
            </a:r>
            <a:r>
              <a:rPr lang="pt-BR" altLang="ko-KR" dirty="0" smtClean="0"/>
              <a:t>+b</a:t>
            </a:r>
            <a:r>
              <a:rPr lang="pt-BR" altLang="ko-KR" baseline="30000" dirty="0" smtClean="0"/>
              <a:t>3</a:t>
            </a:r>
            <a:endParaRPr lang="pt-BR" altLang="ko-KR" baseline="30000" dirty="0"/>
          </a:p>
          <a:p>
            <a:endParaRPr lang="ko-KR" altLang="en-US" baseline="30000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2232248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30326"/>
            <a:ext cx="4176464" cy="7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4" y="566124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aseline="30000" dirty="0"/>
              <a:t>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1 </a:t>
            </a:r>
            <a:r>
              <a:rPr lang="pt-BR" altLang="ko-KR" dirty="0" smtClean="0"/>
              <a:t>=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P</a:t>
            </a:r>
            <a:r>
              <a:rPr lang="pt-BR" altLang="ko-KR" baseline="-25000" dirty="0" smtClean="0"/>
              <a:t>1/</a:t>
            </a:r>
            <a:r>
              <a:rPr lang="pt-BR" altLang="ko-KR" dirty="0" smtClean="0"/>
              <a:t>1!  = 3!/2!/1! = 3</a:t>
            </a:r>
          </a:p>
          <a:p>
            <a:r>
              <a:rPr lang="pt-BR" altLang="ko-KR" baseline="30000" dirty="0"/>
              <a:t>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C</a:t>
            </a:r>
            <a:r>
              <a:rPr lang="pt-BR" altLang="ko-KR" baseline="-25000" dirty="0" smtClean="0"/>
              <a:t>2 </a:t>
            </a:r>
            <a:r>
              <a:rPr lang="pt-BR" altLang="ko-KR" dirty="0"/>
              <a:t>= </a:t>
            </a:r>
            <a:r>
              <a:rPr lang="pt-BR" altLang="ko-KR" baseline="-25000" dirty="0" smtClean="0"/>
              <a:t>3</a:t>
            </a:r>
            <a:r>
              <a:rPr lang="pt-BR" altLang="ko-KR" dirty="0" smtClean="0"/>
              <a:t>P</a:t>
            </a:r>
            <a:r>
              <a:rPr lang="pt-BR" altLang="ko-KR" baseline="-25000" dirty="0" smtClean="0"/>
              <a:t>2/</a:t>
            </a:r>
            <a:r>
              <a:rPr lang="pt-BR" altLang="ko-KR" dirty="0"/>
              <a:t>2</a:t>
            </a:r>
            <a:r>
              <a:rPr lang="pt-BR" altLang="ko-KR" dirty="0" smtClean="0"/>
              <a:t>!  </a:t>
            </a:r>
            <a:r>
              <a:rPr lang="pt-BR" altLang="ko-KR" dirty="0"/>
              <a:t>= 3</a:t>
            </a:r>
            <a:r>
              <a:rPr lang="pt-BR" altLang="ko-KR" dirty="0" smtClean="0"/>
              <a:t>!/1!/2! </a:t>
            </a:r>
            <a:r>
              <a:rPr lang="pt-BR" altLang="ko-KR" dirty="0"/>
              <a:t>= </a:t>
            </a:r>
            <a:r>
              <a:rPr lang="pt-BR" altLang="ko-KR" dirty="0" smtClean="0"/>
              <a:t>3</a:t>
            </a:r>
            <a:endParaRPr lang="ko-KR" altLang="en-US" dirty="0"/>
          </a:p>
          <a:p>
            <a:r>
              <a:rPr lang="pt-BR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2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이항정리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파스칼 방식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73630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다항식 </a:t>
            </a:r>
            <a:r>
              <a:rPr lang="en-US" altLang="ko-KR" dirty="0"/>
              <a:t>(</a:t>
            </a:r>
            <a:r>
              <a:rPr lang="en-US" altLang="ko-KR" dirty="0" err="1" smtClean="0"/>
              <a:t>a+b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전개식에서 각 항의 계수를 조합의 수를 이용하여 나타내는 방법</a:t>
            </a:r>
            <a:endParaRPr lang="en-US" altLang="ko-KR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25658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31" y="5517232"/>
            <a:ext cx="33432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55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299648" cy="488667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/>
              <a:t>7</a:t>
            </a:r>
            <a:r>
              <a:rPr lang="en-US" altLang="ko-KR" sz="8800" dirty="0" smtClean="0"/>
              <a:t>.Matplotlib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기초 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1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5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k</a:t>
            </a:r>
            <a:r>
              <a:rPr lang="ko-KR" altLang="en-US" dirty="0" smtClean="0"/>
              <a:t>인자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K </a:t>
            </a:r>
            <a:r>
              <a:rPr lang="ko-KR" altLang="en-US" dirty="0" smtClean="0"/>
              <a:t>인자는 대각선에 </a:t>
            </a:r>
            <a:r>
              <a:rPr lang="en-US" altLang="ko-KR" dirty="0" smtClean="0"/>
              <a:t>1(1.0) 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세팅하는</a:t>
            </a:r>
            <a:r>
              <a:rPr lang="ko-KR" altLang="en-US" dirty="0" smtClean="0"/>
              <a:t> 기준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2590360" y="3933056"/>
            <a:ext cx="1837624" cy="1782046"/>
            <a:chOff x="2555776" y="3951210"/>
            <a:chExt cx="1837624" cy="1782046"/>
          </a:xfrm>
        </p:grpSpPr>
        <p:sp>
          <p:nvSpPr>
            <p:cNvPr id="4" name="직사각형 3"/>
            <p:cNvSpPr/>
            <p:nvPr/>
          </p:nvSpPr>
          <p:spPr>
            <a:xfrm>
              <a:off x="2555776" y="395121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222560" y="395121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89344" y="395121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55776" y="4581128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2560" y="4581128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89344" y="4581128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5776" y="522920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22560" y="522920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89344" y="522920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90665" y="340546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K=0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99792" y="340546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K=1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340546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K=2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90665" y="419908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K=-1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90665" y="490051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K=-2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 rot="2716202">
            <a:off x="2074625" y="4603922"/>
            <a:ext cx="2783594" cy="414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2716202">
            <a:off x="2938133" y="4319704"/>
            <a:ext cx="2048736" cy="41431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2716202">
            <a:off x="2168723" y="4992078"/>
            <a:ext cx="2015482" cy="41431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rot="2716202">
            <a:off x="2295308" y="5388384"/>
            <a:ext cx="1086572" cy="41431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rot="2716202">
            <a:off x="3687369" y="3977929"/>
            <a:ext cx="1086572" cy="41431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시각화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데이터 시각화는 데이터의 탐색과 데이터의 전달을 위한 목적으로 사용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259632" y="3789040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탐색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32040" y="3816829"/>
            <a:ext cx="2664296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전달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그래프 보기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4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inline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inline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그래프가 보임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52936"/>
            <a:ext cx="571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8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창이 실행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10" y="2780928"/>
            <a:ext cx="4686300" cy="3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4208" y="501317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Inline</a:t>
            </a:r>
            <a:r>
              <a:rPr lang="ko-KR" altLang="en-US" sz="1400" dirty="0" smtClean="0"/>
              <a:t>을 다시 돌아가려면 </a:t>
            </a:r>
            <a:r>
              <a:rPr lang="en-US" altLang="ko-KR" sz="1400" dirty="0" smtClean="0"/>
              <a:t>%</a:t>
            </a:r>
            <a:r>
              <a:rPr lang="en-US" altLang="ko-KR" sz="1400" dirty="0" err="1" smtClean="0"/>
              <a:t>matplotlib</a:t>
            </a:r>
            <a:r>
              <a:rPr lang="en-US" altLang="ko-KR" sz="1400" dirty="0" smtClean="0"/>
              <a:t> inline</a:t>
            </a:r>
            <a:r>
              <a:rPr lang="ko-KR" altLang="en-US" sz="1400" dirty="0" smtClean="0"/>
              <a:t>을 실행시켜주면 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70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꾸미기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1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꾸미기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이용해서 캔버스만 적용하면 그래프의 격자가 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스타일로 전환</a:t>
            </a:r>
            <a:endParaRPr lang="en-US" altLang="ko-KR" dirty="0" smtClean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87173"/>
            <a:ext cx="3600400" cy="38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2912528"/>
            <a:ext cx="3878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3068960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2300" dirty="0" err="1" smtClean="0"/>
              <a:t>docker</a:t>
            </a:r>
            <a:r>
              <a:rPr lang="en-US" altLang="ko-KR" sz="2300" dirty="0" smtClean="0"/>
              <a:t> exec {</a:t>
            </a:r>
            <a:r>
              <a:rPr lang="ko-KR" altLang="en-US" sz="2300" dirty="0" err="1" smtClean="0"/>
              <a:t>도커이미지</a:t>
            </a:r>
            <a:r>
              <a:rPr lang="en-US" altLang="ko-KR" sz="2300" dirty="0" smtClean="0"/>
              <a:t>} pip install </a:t>
            </a:r>
            <a:r>
              <a:rPr lang="en-US" altLang="ko-KR" sz="2300" dirty="0" err="1" smtClean="0"/>
              <a:t>seaborn</a:t>
            </a:r>
            <a:r>
              <a:rPr lang="en-US" altLang="ko-KR" sz="2300" dirty="0" smtClean="0"/>
              <a:t> --upgrade</a:t>
            </a:r>
            <a:r>
              <a:rPr lang="ko-KR" altLang="en-US" sz="2300" dirty="0" smtClean="0"/>
              <a:t> </a:t>
            </a:r>
            <a:endParaRPr lang="en-US" altLang="ko-KR" sz="2300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2852936"/>
            <a:ext cx="7591425" cy="35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9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좌표 이해하기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좌표이해하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5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숫자를 정의하면 정방행열을 만들고 대각선이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세팅</a:t>
            </a:r>
            <a:r>
              <a:rPr lang="en-US" altLang="ko-KR" dirty="0" smtClean="0"/>
              <a:t>.</a:t>
            </a:r>
            <a:r>
              <a:rPr lang="ko-KR" altLang="en-US" dirty="0" smtClean="0"/>
              <a:t> 단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값을 줄 경우 위치를 바꿈  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44619"/>
            <a:ext cx="3672408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3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그래프는 일단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좌표에 대해 이해를 해야 함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2" y="2924945"/>
            <a:ext cx="49720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Y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61055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9792" y="4509121"/>
            <a:ext cx="18748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644008" y="4509121"/>
            <a:ext cx="0" cy="1296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 기준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3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은 하나의 리스트만 넣으면 리스트의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인식해서 그래프 표시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8" y="2924944"/>
            <a:ext cx="42291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1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plot 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ko-KR" altLang="en-US" sz="6000" dirty="0" err="1" smtClean="0"/>
              <a:t>선그래프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1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8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그래프를 그리는 함수</a:t>
            </a:r>
            <a:r>
              <a:rPr lang="en-US" altLang="ko-KR" dirty="0" smtClean="0"/>
              <a:t>. Plot</a:t>
            </a:r>
            <a:r>
              <a:rPr lang="ko-KR" altLang="en-US" dirty="0" smtClean="0"/>
              <a:t>함수로 그리면  </a:t>
            </a:r>
            <a:r>
              <a:rPr lang="en-US" altLang="ko-KR" dirty="0" smtClean="0"/>
              <a:t>Line2D class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412367"/>
            <a:ext cx="58483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5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class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3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선 그래프에 대한 </a:t>
            </a:r>
            <a:r>
              <a:rPr lang="en-US" altLang="ko-KR" dirty="0" smtClean="0"/>
              <a:t>class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5705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7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동일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3228455"/>
            <a:ext cx="819936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__init__(self, xdata, ydata, linewidth=None, linestyle=None, 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marker=None, markersize=None, markeredgewidth=None,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markeredgecolor=None, markerfacecolor=None,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markerfacecoloralt=u'none', fillstyle=None, antialiased=None,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dash_capstyle=None, solid_capstyle=None, dash_joinstyle=None,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solid_joinstyle=None, pickradius=5, drawstyle=None,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50" charset="-127"/>
              <a:ea typeface="Courier New" pitchFamily="49" charset="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 New" pitchFamily="49" charset="0"/>
                <a:cs typeface="굴림" pitchFamily="50" charset="-127"/>
              </a:rPr>
              <a:t>markevery=None, **kwargs)</a:t>
            </a: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1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값 넣기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5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identity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7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1052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9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결과 확인하기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함수로 그린 결과를 조회하면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생김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2" y="2564904"/>
            <a:ext cx="4448175" cy="388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1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연속 호출 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3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 </a:t>
            </a:r>
            <a:r>
              <a:rPr lang="en-US" altLang="ko-KR" dirty="0"/>
              <a:t>2</a:t>
            </a:r>
            <a:r>
              <a:rPr lang="ko-KR" altLang="en-US" dirty="0" smtClean="0"/>
              <a:t> 번 호출 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p</a:t>
            </a:r>
            <a:r>
              <a:rPr lang="en-US" altLang="ko-KR" dirty="0" smtClean="0"/>
              <a:t>lot 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 </a:t>
            </a:r>
            <a:r>
              <a:rPr lang="en-US" altLang="ko-KR" dirty="0" smtClean="0"/>
              <a:t>Line2D object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</a:t>
            </a:r>
            <a:endParaRPr lang="en-US" altLang="ko-KR" dirty="0" smtClean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972425" cy="323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8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cos/sin </a:t>
            </a:r>
            <a:r>
              <a:rPr lang="ko-KR" altLang="en-US" dirty="0" smtClean="0"/>
              <a:t>함수 그래프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그래프 처리</a:t>
            </a:r>
            <a:endParaRPr lang="en-US" altLang="ko-KR" dirty="0" smtClean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8020050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5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처리방식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6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Line2D :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 내 </a:t>
            </a:r>
            <a:r>
              <a:rPr lang="ko-KR" altLang="en-US" dirty="0" err="1"/>
              <a:t>여러값</a:t>
            </a:r>
            <a:r>
              <a:rPr lang="ko-KR" altLang="en-US" dirty="0"/>
              <a:t> </a:t>
            </a:r>
            <a:r>
              <a:rPr lang="ko-KR" altLang="en-US" dirty="0" err="1"/>
              <a:t>세팅</a:t>
            </a:r>
            <a:r>
              <a:rPr lang="ko-KR" altLang="en-US" dirty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plot </a:t>
            </a:r>
            <a:r>
              <a:rPr lang="ko-KR" altLang="en-US" dirty="0"/>
              <a:t>함수 내에 여러 개의 그래프 처리를 입력해서 여러 그래프를 처리</a:t>
            </a:r>
            <a:endParaRPr lang="en-US" altLang="ko-KR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3754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0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Line2D: </a:t>
            </a:r>
            <a:r>
              <a:rPr lang="en-US" altLang="ko-KR" smtClean="0"/>
              <a:t>linestyle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err="1" smtClean="0"/>
              <a:t>linestyle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1338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x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축의 원소를 맞춰 정의한 후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 넣고 </a:t>
            </a:r>
            <a:r>
              <a:rPr lang="en-US" altLang="ko-KR" dirty="0" smtClean="0"/>
              <a:t>color, marker,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부여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3625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9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numpy.identiry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정방형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생기고 대각선으로는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정의됨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85393" y="3356992"/>
            <a:ext cx="7488832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numpy.identity</a:t>
            </a:r>
            <a:r>
              <a:rPr lang="en-US" altLang="ko-KR" dirty="0" smtClean="0">
                <a:solidFill>
                  <a:schemeClr val="tx1"/>
                </a:solidFill>
              </a:rPr>
              <a:t>(n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10325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두 리스트를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앞장의 선언대로 년도는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gdp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구성되고 맞는 접은 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점마다 선으로 연결된 그래프를 그림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6197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</a:t>
            </a:r>
            <a:r>
              <a:rPr lang="en-US" altLang="ko-KR" dirty="0" smtClean="0"/>
              <a:t>line color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6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</a:t>
            </a:r>
            <a:r>
              <a:rPr lang="en-US" altLang="ko-KR" dirty="0" smtClean="0"/>
              <a:t>line color -&gt;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line 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6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91" y="2492896"/>
            <a:ext cx="5391150" cy="362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5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Line2D :  line </a:t>
            </a:r>
            <a:r>
              <a:rPr lang="en-US" altLang="ko-KR" dirty="0" smtClean="0"/>
              <a:t>color defaults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blue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029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9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</a:t>
            </a:r>
            <a:r>
              <a:rPr lang="en-US" altLang="ko-KR" dirty="0" smtClean="0"/>
              <a:t>line color -&gt; grey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grey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표시할때는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 ~ 1 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667375" cy="3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7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</a:t>
            </a:r>
            <a:r>
              <a:rPr lang="en-US" altLang="ko-KR" dirty="0" smtClean="0"/>
              <a:t>line color -&gt; RGB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대한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로 표시할 때는 </a:t>
            </a:r>
            <a:r>
              <a:rPr lang="en-US" altLang="ko-KR" dirty="0"/>
              <a:t>'#</a:t>
            </a:r>
            <a:r>
              <a:rPr lang="en-US" altLang="ko-KR" dirty="0" err="1" smtClean="0"/>
              <a:t>eeefff</a:t>
            </a:r>
            <a:r>
              <a:rPr lang="en-US" altLang="ko-KR" dirty="0" smtClean="0"/>
              <a:t>‘ R(2), G(2), B(2)</a:t>
            </a:r>
            <a:r>
              <a:rPr lang="ko-KR" altLang="en-US" dirty="0" smtClean="0"/>
              <a:t>사이의 값으로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69" y="2708920"/>
            <a:ext cx="5353050" cy="382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4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Line2D : marker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8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Line2D :  marker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Line2D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1"/>
              </p:ext>
            </p:extLst>
          </p:nvPr>
        </p:nvGraphicFramePr>
        <p:xfrm>
          <a:off x="539552" y="2204864"/>
          <a:ext cx="3600400" cy="427079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</a:t>
                      </a:r>
                      <a:r>
                        <a:rPr lang="en-US" altLang="ko-KR" sz="12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triangle_right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“</a:t>
                      </a:r>
                      <a:r>
                        <a:rPr lang="en-US" altLang="ko-KR" sz="12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76364"/>
              </p:ext>
            </p:extLst>
          </p:nvPr>
        </p:nvGraphicFramePr>
        <p:xfrm>
          <a:off x="4427984" y="2204864"/>
          <a:ext cx="4320480" cy="4528765"/>
        </p:xfrm>
        <a:graphic>
          <a:graphicData uri="http://schemas.openxmlformats.org/drawingml/2006/table">
            <a:tbl>
              <a:tblPr/>
              <a:tblGrid>
                <a:gridCol w="1944216"/>
                <a:gridCol w="2376264"/>
              </a:tblGrid>
              <a:tr h="408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|”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</a:t>
                      </a:r>
                      <a:r>
                        <a:rPr lang="en-US" altLang="ko-KR" sz="1200" dirty="0">
                          <a:effectLst/>
                        </a:rPr>
                        <a:t>_”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hline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TICKDOWN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tickdown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CARETLEFT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caretleft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CARETRIGHT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caretright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CARETUP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caretup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CARETDOWN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caretdown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“None”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None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” “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“”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nothing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'$...$'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render the string using </a:t>
                      </a:r>
                      <a:r>
                        <a:rPr lang="en-US" sz="1200" dirty="0" err="1">
                          <a:effectLst/>
                        </a:rPr>
                        <a:t>mathtext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33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verts</a:t>
                      </a:r>
                      <a:endParaRPr lang="en-US" sz="12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list of (x, y) pairs used for Path vertices. The center of the marker is located at (0,0) and the size is normalized.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path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 </a:t>
                      </a:r>
                      <a:r>
                        <a:rPr lang="en-US" sz="1200" u="none" strike="noStrike" dirty="0">
                          <a:solidFill>
                            <a:srgbClr val="CA7900"/>
                          </a:solidFill>
                          <a:effectLst/>
                          <a:hlinkClick r:id="rId2" tooltip="matplotlib.path.Path"/>
                        </a:rPr>
                        <a:t>Path</a:t>
                      </a:r>
                      <a:r>
                        <a:rPr lang="en-US" sz="1200" dirty="0">
                          <a:effectLst/>
                        </a:rPr>
                        <a:t> instance.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numsides</a:t>
                      </a:r>
                      <a:r>
                        <a:rPr lang="en-US" sz="1200" dirty="0">
                          <a:effectLst/>
                        </a:rPr>
                        <a:t>, style, angle)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see below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처리 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marker</a:t>
            </a:r>
            <a:r>
              <a:rPr lang="ko-KR" altLang="en-US" dirty="0" smtClean="0"/>
              <a:t>에 대한 정보를 </a:t>
            </a:r>
            <a:r>
              <a:rPr lang="ko-KR" altLang="en-US" dirty="0" err="1" smtClean="0"/>
              <a:t>세팅해서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8410575" cy="416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8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표시할 경우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없이 값만 </a:t>
            </a:r>
            <a:r>
              <a:rPr lang="ko-KR" altLang="en-US" dirty="0" err="1" smtClean="0"/>
              <a:t>세팅하면</a:t>
            </a:r>
            <a:r>
              <a:rPr lang="ko-KR" altLang="en-US" dirty="0" smtClean="0"/>
              <a:t>  선을 표시하지 않음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957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1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숫자를 정의하면 정방행열을 만들고 대각선이 </a:t>
            </a:r>
            <a:r>
              <a:rPr lang="en-US" altLang="ko-KR" dirty="0" smtClean="0"/>
              <a:t>1</a:t>
            </a:r>
            <a:r>
              <a:rPr lang="ko-KR" altLang="en-US" smtClean="0"/>
              <a:t>로 세팅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23241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1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marker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키워드 인자로 넣기 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47529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7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Line </a:t>
            </a:r>
            <a:r>
              <a:rPr lang="ko-KR" altLang="en-US" dirty="0" smtClean="0"/>
              <a:t>색과 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8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조</a:t>
            </a:r>
            <a:r>
              <a:rPr lang="ko-KR" altLang="en-US" dirty="0"/>
              <a:t>합</a:t>
            </a:r>
            <a:r>
              <a:rPr lang="ko-KR" altLang="en-US" dirty="0" smtClean="0"/>
              <a:t> 표시하기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line color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linestyle</a:t>
            </a:r>
            <a:r>
              <a:rPr lang="ko-KR" altLang="en-US" dirty="0" smtClean="0"/>
              <a:t>을 조합해서 문자열로 조합해서 처리하기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28860"/>
              </p:ext>
            </p:extLst>
          </p:nvPr>
        </p:nvGraphicFramePr>
        <p:xfrm>
          <a:off x="4572000" y="2879926"/>
          <a:ext cx="3600400" cy="3630718"/>
        </p:xfrm>
        <a:graphic>
          <a:graphicData uri="http://schemas.openxmlformats.org/drawingml/2006/table">
            <a:tbl>
              <a:tblPr/>
              <a:tblGrid>
                <a:gridCol w="1152128"/>
                <a:gridCol w="2448272"/>
              </a:tblGrid>
              <a:tr h="720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marker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4871" marR="7793" marT="974" marB="9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.”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point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”</a:t>
                      </a:r>
                      <a:r>
                        <a:rPr lang="en-US" altLang="ko-KR" sz="1000" dirty="0">
                          <a:effectLst/>
                        </a:rPr>
                        <a:t>,”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pixel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“o”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circle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96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“v”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^”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&lt;”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&gt;”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triangle_right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1”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tri_down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2”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tri_up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3”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tri_left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4”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tri_right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8”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octagon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“s”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square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“p”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pentagon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“*”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star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hexagon1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8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“H”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hexagon2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“</a:t>
                      </a:r>
                      <a:r>
                        <a:rPr lang="en-US" altLang="ko-KR" sz="1000">
                          <a:effectLst/>
                        </a:rPr>
                        <a:t>+”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plus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“x”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x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diamond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“d”</a:t>
                      </a: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effectLst/>
                        </a:rPr>
                        <a:t>thin_diamond</a:t>
                      </a:r>
                      <a:endParaRPr lang="en-US" sz="1000" dirty="0">
                        <a:effectLst/>
                      </a:endParaRPr>
                    </a:p>
                  </a:txBody>
                  <a:tcPr marL="11690" marR="11690" marT="5845" marB="58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1240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033566"/>
            <a:ext cx="988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+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097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여러 선에 색과 스타일 조합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‘r—’: </a:t>
            </a:r>
            <a:r>
              <a:rPr lang="ko-KR" altLang="en-US" dirty="0" smtClean="0"/>
              <a:t>빨간색과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조합</a:t>
            </a:r>
            <a:r>
              <a:rPr lang="en-US" altLang="ko-KR" dirty="0" smtClean="0"/>
              <a:t>, 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</a:t>
            </a:r>
            <a:r>
              <a:rPr lang="ko-KR" altLang="en-US" dirty="0" smtClean="0"/>
              <a:t>는 파란색과 사각형 조합</a:t>
            </a:r>
            <a:r>
              <a:rPr lang="en-US" altLang="ko-KR" dirty="0" smtClean="0"/>
              <a:t>, ‘g^’: </a:t>
            </a:r>
            <a:r>
              <a:rPr lang="ko-KR" altLang="en-US" dirty="0" smtClean="0"/>
              <a:t>초록색과 삼각형 조합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4429125" cy="384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627" y="4839543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y = 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x**3</a:t>
            </a:r>
          </a:p>
          <a:p>
            <a:r>
              <a:rPr lang="ko-KR" altLang="en-US" dirty="0" smtClean="0"/>
              <a:t>에 대한 함수의 그래프를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넣기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solid(‘r-’), dash(’r—’)</a:t>
            </a:r>
            <a:r>
              <a:rPr lang="ko-KR" altLang="en-US" dirty="0" smtClean="0"/>
              <a:t>를 넣고 그래프 그리기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528392" cy="31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287796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solid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28945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dash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3781425" cy="307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7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넣기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marker(‘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를 넣고 표시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695700" cy="3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8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여러 개 넣기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넣고 그래프 그리기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990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61560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‘r--’ : red dash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 blue square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5085184"/>
            <a:ext cx="251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‘g^’ : green triangle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6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4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을 굵게 하려면 </a:t>
            </a:r>
            <a:r>
              <a:rPr lang="en-US" altLang="ko-KR" dirty="0" err="1" smtClean="0"/>
              <a:t>linewidth</a:t>
            </a:r>
            <a:r>
              <a:rPr lang="ko-KR" altLang="en-US" dirty="0" smtClean="0"/>
              <a:t>에 값을 부여</a:t>
            </a: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2936"/>
            <a:ext cx="3744416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5"/>
            <a:ext cx="3528392" cy="369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3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6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legend</a:t>
            </a:r>
            <a:r>
              <a:rPr lang="ko-KR" altLang="en-US" dirty="0" smtClean="0"/>
              <a:t>함수 처리를 위해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정의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3312368" cy="36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312368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83968" y="4293096"/>
            <a:ext cx="7920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530120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함수 호출하면 범주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36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setp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9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세팅하기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색상과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라인너비를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80928"/>
            <a:ext cx="4171950" cy="326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8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plt.axis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axis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조정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1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axis </a:t>
            </a:r>
            <a:r>
              <a:rPr lang="ko-KR" altLang="en-US" dirty="0" smtClean="0"/>
              <a:t>함수는 리스트의 값을 그대로 표시하고 앞의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표시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3" y="3140968"/>
            <a:ext cx="5505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9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실행예시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0,6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제한하고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</a:t>
            </a:r>
            <a:r>
              <a:rPr lang="en-US" altLang="ko-KR" dirty="0" smtClean="0"/>
              <a:t>0,20</a:t>
            </a:r>
            <a:r>
              <a:rPr lang="ko-KR" altLang="en-US" dirty="0" smtClean="0"/>
              <a:t>으로 제한</a:t>
            </a:r>
            <a:endParaRPr lang="en-US" altLang="ko-KR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71950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plt.ticks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7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ticks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4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</a:t>
            </a:r>
            <a:r>
              <a:rPr lang="ko-KR" altLang="en-US" dirty="0" smtClean="0"/>
              <a:t>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ko-KR" altLang="en-US" dirty="0" smtClean="0"/>
              <a:t>함수를 </a:t>
            </a:r>
            <a:r>
              <a:rPr lang="ko-KR" altLang="en-US" dirty="0" smtClean="0"/>
              <a:t>이용해서 세부 값을 부여 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70" y="2348880"/>
            <a:ext cx="57054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6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 함수로 시작과 종료 그리고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(</a:t>
            </a:r>
            <a:r>
              <a:rPr lang="ko-KR" altLang="en-US" dirty="0" smtClean="0"/>
              <a:t>요소의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지점해서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99592" y="3284984"/>
            <a:ext cx="7488832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linspace</a:t>
            </a:r>
            <a:r>
              <a:rPr lang="en-US" altLang="ko-KR" dirty="0">
                <a:solidFill>
                  <a:schemeClr val="tx1"/>
                </a:solidFill>
              </a:rPr>
              <a:t>(start, stop,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=50, endpoint=True, </a:t>
            </a:r>
            <a:r>
              <a:rPr lang="en-US" altLang="ko-KR" dirty="0" err="1">
                <a:solidFill>
                  <a:schemeClr val="tx1"/>
                </a:solidFill>
              </a:rPr>
              <a:t>retstep</a:t>
            </a:r>
            <a:r>
              <a:rPr lang="en-US" altLang="ko-KR" dirty="0">
                <a:solidFill>
                  <a:schemeClr val="tx1"/>
                </a:solidFill>
              </a:rPr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18376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/>
              <a:t>y</a:t>
            </a:r>
            <a:r>
              <a:rPr lang="ko-KR" altLang="en-US" dirty="0" smtClean="0"/>
              <a:t>축 </a:t>
            </a:r>
            <a:r>
              <a:rPr lang="ko-KR" altLang="en-US" dirty="0" smtClean="0"/>
              <a:t>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/>
              <a:t>y</a:t>
            </a:r>
            <a:r>
              <a:rPr lang="en-US" altLang="ko-KR" dirty="0" err="1" smtClean="0"/>
              <a:t>ticks</a:t>
            </a:r>
            <a:r>
              <a:rPr lang="ko-KR" altLang="en-US" dirty="0" smtClean="0"/>
              <a:t>함수를 </a:t>
            </a:r>
            <a:r>
              <a:rPr lang="ko-KR" altLang="en-US" dirty="0" smtClean="0"/>
              <a:t>이용해서 세부 값을 부여 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8483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ticks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2" y="2492896"/>
            <a:ext cx="4514850" cy="4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79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plt.xlim</a:t>
            </a:r>
            <a:r>
              <a:rPr lang="en-US" altLang="ko-KR" sz="6000" dirty="0" smtClean="0"/>
              <a:t>/</a:t>
            </a:r>
            <a:r>
              <a:rPr lang="en-US" altLang="ko-KR" sz="6000" dirty="0" err="1" smtClean="0"/>
              <a:t>ylim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9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축내의</a:t>
            </a:r>
            <a:r>
              <a:rPr lang="ko-KR" altLang="en-US" dirty="0" smtClean="0"/>
              <a:t> 범위 값을 부여 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380320"/>
            <a:ext cx="4324350" cy="407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plt.xscale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/</a:t>
            </a:r>
            <a:r>
              <a:rPr lang="en-US" altLang="ko-KR" sz="6000" dirty="0" err="1" smtClean="0"/>
              <a:t>yscale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3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2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</a:t>
            </a:r>
            <a:r>
              <a:rPr lang="ko-KR" altLang="en-US" dirty="0" smtClean="0"/>
              <a:t>변환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처리 없이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으로 그리기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6264696" cy="345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4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</a:t>
            </a:r>
            <a:r>
              <a:rPr lang="ko-KR" altLang="en-US" dirty="0" smtClean="0"/>
              <a:t>변환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yscale</a:t>
            </a:r>
            <a:r>
              <a:rPr lang="ko-KR" altLang="en-US" dirty="0" smtClean="0"/>
              <a:t>을 막고 처리하면 </a:t>
            </a:r>
            <a:r>
              <a:rPr lang="ko-KR" altLang="en-US" dirty="0" err="1" smtClean="0"/>
              <a:t>고정축을</a:t>
            </a:r>
            <a:r>
              <a:rPr lang="ko-KR" altLang="en-US" dirty="0" smtClean="0"/>
              <a:t> 가지고 표시하지만 </a:t>
            </a:r>
            <a:r>
              <a:rPr lang="en-US" altLang="ko-KR" dirty="0" err="1" smtClean="0"/>
              <a:t>yscale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스케일처리 됨</a:t>
            </a:r>
            <a:endParaRPr lang="en-US" altLang="ko-KR" dirty="0" smtClean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6"/>
            <a:ext cx="6507832" cy="38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1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plt.legend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09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5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주어진 값에 대해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만드는 </a:t>
            </a:r>
            <a:r>
              <a:rPr lang="en-US" altLang="ko-KR" dirty="0" smtClean="0"/>
              <a:t>random 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44958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2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4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140968"/>
            <a:ext cx="3981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5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4019550" cy="41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6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범주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처리 결과의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요소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112568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6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 </a:t>
            </a:r>
            <a:r>
              <a:rPr lang="ko-KR" altLang="en-US" dirty="0" smtClean="0"/>
              <a:t>위치 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4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위치 지정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legend </a:t>
            </a:r>
            <a:r>
              <a:rPr lang="ko-KR" altLang="en-US" dirty="0" smtClean="0"/>
              <a:t>생성시 위치 배정 및 색깔 입히기 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64903"/>
            <a:ext cx="5848350" cy="37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6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혼용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plot(label)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76" y="2276872"/>
            <a:ext cx="4438650" cy="420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2636912"/>
            <a:ext cx="4229100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그래프 꾸미기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Text class</a:t>
            </a:r>
            <a:br>
              <a:rPr lang="en-US" altLang="ko-KR" sz="6000" dirty="0" smtClean="0"/>
            </a:br>
            <a:r>
              <a:rPr lang="ko-KR" altLang="en-US" sz="6000" dirty="0" smtClean="0"/>
              <a:t>처리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8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Linspace</a:t>
            </a:r>
            <a:r>
              <a:rPr lang="ko-KR" altLang="en-US" dirty="0" smtClean="0"/>
              <a:t>로 특정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90055"/>
            <a:ext cx="28765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417646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8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Basic text commands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2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Basic text commands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Basic text </a:t>
            </a:r>
            <a:r>
              <a:rPr lang="en-US" altLang="ko-KR" dirty="0" smtClean="0"/>
              <a:t>commands </a:t>
            </a:r>
            <a:r>
              <a:rPr lang="ko-KR" altLang="en-US" dirty="0" smtClean="0"/>
              <a:t>함수</a:t>
            </a:r>
            <a:r>
              <a:rPr lang="ko-KR" altLang="en-US" dirty="0"/>
              <a:t>들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056784" cy="38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9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class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좌표에 대한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처리를 관리하는 </a:t>
            </a:r>
            <a:r>
              <a:rPr lang="en-US" altLang="ko-KR" dirty="0" smtClean="0"/>
              <a:t>class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73" y="3284984"/>
            <a:ext cx="5619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8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Text : label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Text object </a:t>
            </a:r>
            <a:r>
              <a:rPr lang="ko-KR" altLang="en-US" dirty="0" smtClean="0"/>
              <a:t>가 생김</a:t>
            </a:r>
            <a:endParaRPr lang="en-US" altLang="ko-KR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780928"/>
            <a:ext cx="797242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4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Xlable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ylabel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붙이기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36912"/>
            <a:ext cx="4324350" cy="398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8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x label, y label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객체로 생성되어 좌표축에 대한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005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font/color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4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font color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636912"/>
            <a:ext cx="5210175" cy="38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7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 </a:t>
            </a:r>
            <a:r>
              <a:rPr lang="en-US" altLang="ko-KR" dirty="0" smtClean="0"/>
              <a:t>:2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Linspace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endpoint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하면 최종 값은 포함하지 않음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5124450" cy="38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7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6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특정 좌표에 문자열이 들어가도록 입력해서 표시  </a:t>
            </a:r>
            <a:endParaRPr lang="en-US" altLang="ko-KR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80928"/>
            <a:ext cx="7324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8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좌표에 따른 표시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클래스의 객체를 생성하고 그 위치 값을 좌표로 해서 문자열을 출력함</a:t>
            </a:r>
            <a:endParaRPr lang="en-US" altLang="ko-KR" dirty="0" smtClean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4791075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위치지정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수직방향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</a:t>
            </a:r>
            <a:r>
              <a:rPr lang="en-US" altLang="ko-KR" dirty="0" smtClean="0"/>
              <a:t>: top, bottom, center, baseline), </a:t>
            </a:r>
            <a:r>
              <a:rPr lang="ko-KR" altLang="en-US" dirty="0" smtClean="0"/>
              <a:t>수평방향</a:t>
            </a:r>
            <a:r>
              <a:rPr lang="en-US" altLang="ko-KR" dirty="0" smtClean="0"/>
              <a:t>(ha</a:t>
            </a:r>
            <a:r>
              <a:rPr lang="ko-KR" altLang="en-US" dirty="0"/>
              <a:t> </a:t>
            </a:r>
            <a:r>
              <a:rPr lang="en-US" altLang="ko-KR" dirty="0" smtClean="0"/>
              <a:t>:center, right, left')</a:t>
            </a:r>
            <a:r>
              <a:rPr lang="ko-KR" altLang="en-US" dirty="0" smtClean="0"/>
              <a:t>로 표시</a:t>
            </a:r>
            <a:endParaRPr lang="en-US" altLang="ko-KR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619750" cy="31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5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수평방향은 위치를 표시할 경우 우리가 보는 반대방향에 표시 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24" y="3362266"/>
            <a:ext cx="3810173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3744416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296559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오른쪽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92098" y="29333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왼</a:t>
            </a:r>
            <a:r>
              <a:rPr lang="ko-KR" altLang="en-US" b="1" dirty="0" smtClean="0"/>
              <a:t>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66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:latex</a:t>
            </a:r>
            <a:r>
              <a:rPr lang="ko-KR" altLang="en-US" dirty="0" smtClean="0"/>
              <a:t>로 기호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문자열 내의 기호는 </a:t>
            </a:r>
            <a:r>
              <a:rPr lang="en-US" altLang="ko-KR" dirty="0" smtClean="0"/>
              <a:t>latex </a:t>
            </a:r>
            <a:r>
              <a:rPr lang="ko-KR" altLang="en-US" dirty="0" smtClean="0"/>
              <a:t>방식에 위해 표시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" y="2780928"/>
            <a:ext cx="87915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3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사용해서 입력하기 </a:t>
            </a:r>
            <a:endParaRPr lang="en-US" altLang="ko-KR" dirty="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5753100" cy="42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4725144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텍스트에 대해 입력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717032"/>
            <a:ext cx="360040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8" idx="2"/>
          </p:cNvCxnSpPr>
          <p:nvPr/>
        </p:nvCxnSpPr>
        <p:spPr>
          <a:xfrm flipH="1" flipV="1">
            <a:off x="2843808" y="3969060"/>
            <a:ext cx="3168352" cy="14448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2843808" y="4977172"/>
            <a:ext cx="3168352" cy="436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제목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제목을 표시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9052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Latex</a:t>
            </a:r>
            <a:r>
              <a:rPr lang="ko-KR" altLang="en-US" dirty="0" smtClean="0"/>
              <a:t>로 정의한 문자열에 대해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924944"/>
            <a:ext cx="7632849" cy="34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3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 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생성하고 증가된 값 단위를 알고 싶으면 </a:t>
            </a:r>
            <a:r>
              <a:rPr lang="en-US" altLang="ko-KR" dirty="0" err="1" smtClean="0"/>
              <a:t>retstep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인자를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하여 </a:t>
            </a:r>
            <a:r>
              <a:rPr lang="ko-KR" altLang="en-US" dirty="0" err="1" smtClean="0"/>
              <a:t>튜틀로</a:t>
            </a:r>
            <a:r>
              <a:rPr lang="ko-KR" altLang="en-US" dirty="0" smtClean="0"/>
              <a:t> 받아 확인하면 됨  </a:t>
            </a:r>
            <a:endParaRPr lang="en-US" altLang="ko-KR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068960"/>
            <a:ext cx="55245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36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3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문장열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/>
              <a:t> </a:t>
            </a:r>
            <a:r>
              <a:rPr lang="ko-KR" altLang="en-US" dirty="0" smtClean="0"/>
              <a:t>끝 지시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xytext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시작 위치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그래프에 주석을 표시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12976"/>
            <a:ext cx="3586550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19" y="3140968"/>
            <a:ext cx="4261454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0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:1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“axes fraction”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아래 방향으로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같으면  위로 </a:t>
            </a:r>
            <a:r>
              <a:rPr lang="ko-KR" altLang="en-US" dirty="0" err="1" smtClean="0"/>
              <a:t>가르킴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032448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4032448" cy="354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xycoords</a:t>
            </a:r>
            <a:r>
              <a:rPr lang="en-US" altLang="ko-KR" sz="3600" dirty="0"/>
              <a:t>/</a:t>
            </a:r>
            <a:r>
              <a:rPr lang="en-US" altLang="ko-KR" sz="3600" dirty="0" err="1"/>
              <a:t>textcoords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값 설명</a:t>
            </a:r>
            <a:endParaRPr lang="ko-KR" altLang="en-US" sz="36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값에 대한 설명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0624"/>
              </p:ext>
            </p:extLst>
          </p:nvPr>
        </p:nvGraphicFramePr>
        <p:xfrm>
          <a:off x="1115616" y="3068960"/>
          <a:ext cx="6984776" cy="2829795"/>
        </p:xfrm>
        <a:graphic>
          <a:graphicData uri="http://schemas.openxmlformats.org/drawingml/2006/table">
            <a:tbl>
              <a:tblPr/>
              <a:tblGrid>
                <a:gridCol w="2448272"/>
                <a:gridCol w="453650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argument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coordinate system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figure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axes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‘data’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use the axes data coordinate system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6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그래프에 주석을 표시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92896"/>
            <a:ext cx="4772025" cy="38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5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arrowpros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 주요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Polygon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이용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013794"/>
              </p:ext>
            </p:extLst>
          </p:nvPr>
        </p:nvGraphicFramePr>
        <p:xfrm>
          <a:off x="612775" y="3429000"/>
          <a:ext cx="8153400" cy="1965960"/>
        </p:xfrm>
        <a:graphic>
          <a:graphicData uri="http://schemas.openxmlformats.org/drawingml/2006/table">
            <a:tbl>
              <a:tblPr/>
              <a:tblGrid>
                <a:gridCol w="2201418"/>
                <a:gridCol w="5951982"/>
              </a:tblGrid>
              <a:tr h="451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arrowprops</a:t>
                      </a:r>
                      <a:r>
                        <a:rPr lang="en-US" sz="1400" dirty="0">
                          <a:effectLst/>
                        </a:rPr>
                        <a:t> key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width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arrow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frac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fraction of the arrow length occupied by the 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headwidth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base of the arrow head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shrink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move the tip and base some percent away from the annotated point and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**</a:t>
                      </a:r>
                      <a:r>
                        <a:rPr lang="en-US" sz="1400" dirty="0" err="1">
                          <a:effectLst/>
                        </a:rPr>
                        <a:t>kwargs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any key for </a:t>
                      </a:r>
                      <a:r>
                        <a:rPr lang="en-US" sz="1400" u="none" strike="noStrike" dirty="0" err="1">
                          <a:solidFill>
                            <a:srgbClr val="CA7900"/>
                          </a:solidFill>
                          <a:effectLst/>
                          <a:hlinkClick r:id="rId2" tooltip="matplotlib.patches.Polygon"/>
                        </a:rPr>
                        <a:t>matplotlib.patches.Polygon</a:t>
                      </a:r>
                      <a:r>
                        <a:rPr lang="en-US" sz="1400" dirty="0">
                          <a:effectLst/>
                        </a:rPr>
                        <a:t>, e.g., </a:t>
                      </a:r>
                      <a:r>
                        <a:rPr lang="en-US" sz="1400" dirty="0" err="1">
                          <a:effectLst/>
                        </a:rPr>
                        <a:t>facecolor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0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matplotlib.patches.Polygon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도형을 그리는 클래스의 속성들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4864"/>
            <a:ext cx="630555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6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/>
              <a:t> scatter 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3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점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5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PathCollection</a:t>
            </a:r>
            <a:r>
              <a:rPr lang="en-US" altLang="ko-KR" dirty="0" smtClean="0"/>
              <a:t> object</a:t>
            </a:r>
            <a:r>
              <a:rPr lang="ko-KR" altLang="en-US" dirty="0" smtClean="0"/>
              <a:t>가 생기고 행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데이터를 생성해서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3" y="2906210"/>
            <a:ext cx="3009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933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64" y="3140968"/>
            <a:ext cx="471001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0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arange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1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모양과 색 바꾸기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모양과 색 입히기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</a:t>
            </a:r>
            <a:r>
              <a:rPr lang="ko-KR" altLang="en-US" dirty="0" smtClean="0"/>
              <a:t>는 크기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색상</a:t>
            </a:r>
            <a:r>
              <a:rPr lang="en-US" altLang="ko-KR" dirty="0" smtClean="0"/>
              <a:t>, marker</a:t>
            </a:r>
            <a:r>
              <a:rPr lang="ko-KR" altLang="en-US" dirty="0" smtClean="0"/>
              <a:t>는 삼각형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92896"/>
            <a:ext cx="3514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9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bar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6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막대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18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폭을 </a:t>
            </a:r>
            <a:r>
              <a:rPr lang="en-US" altLang="ko-KR" dirty="0" smtClean="0"/>
              <a:t>0.8, </a:t>
            </a:r>
            <a:r>
              <a:rPr lang="ko-KR" altLang="en-US" dirty="0" smtClean="0"/>
              <a:t>파란색 막대가 기본으로 처리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15" y="2492896"/>
            <a:ext cx="38766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9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Bar : label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3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축 그래프에 의미를 부여하기 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952875" cy="44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6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의미적인 레이블을 부여하기 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276872"/>
            <a:ext cx="3981450" cy="4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5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폭 조정하기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3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늘리기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위치와 값을 막대그래프로 표시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6872"/>
            <a:ext cx="41338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0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</a:t>
            </a:r>
            <a:r>
              <a:rPr lang="en-US" altLang="ko-KR" dirty="0" err="1" smtClean="0"/>
              <a:t>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a</a:t>
            </a:r>
            <a:r>
              <a:rPr lang="en-US" altLang="ko-KR" dirty="0" err="1" smtClean="0"/>
              <a:t>range</a:t>
            </a:r>
            <a:r>
              <a:rPr lang="ko-KR" altLang="en-US" dirty="0" smtClean="0"/>
              <a:t>함수를 이용해서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4104456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6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줄이기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37242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0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다중 막대그래프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8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다중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0.33</a:t>
            </a:r>
            <a:r>
              <a:rPr lang="ko-KR" altLang="en-US" dirty="0" smtClean="0"/>
              <a:t>로 처리해 이중 막대 그래프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0928"/>
            <a:ext cx="4895850" cy="383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6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err="1" smtClean="0"/>
              <a:t>barh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8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수평방향 막대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6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barh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</a:t>
            </a:r>
            <a:r>
              <a:rPr lang="ko-KR" altLang="en-US" dirty="0"/>
              <a:t>평</a:t>
            </a:r>
            <a:r>
              <a:rPr lang="ko-KR" altLang="en-US" dirty="0" smtClean="0"/>
              <a:t>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수평 막대그래프를 그리기 위해서는 반대방향의 데이터 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minus 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(-)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부여해야 함</a:t>
            </a: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8960"/>
            <a:ext cx="4924425" cy="35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678288"/>
            <a:ext cx="2376264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94116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표시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V="1">
            <a:off x="1691680" y="5264333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7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Pie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5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0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원을 그래프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sz="1800" dirty="0" smtClean="0"/>
              <a:t>색상 기본 순서 </a:t>
            </a:r>
            <a:r>
              <a:rPr lang="en-US" altLang="ko-KR" sz="1800" dirty="0" smtClean="0"/>
              <a:t>colors</a:t>
            </a:r>
            <a:r>
              <a:rPr lang="en-US" altLang="ko-KR" sz="1800" dirty="0"/>
              <a:t>=('b', 'g', 'r', 'c', 'm', 'y', 'k', 'w')</a:t>
            </a:r>
            <a:endParaRPr lang="en-US" altLang="ko-KR" sz="18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1151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9326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3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Label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1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 및 변경하기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배열에 접근해서 값을 가져오기</a:t>
            </a:r>
            <a:r>
              <a:rPr lang="en-US" altLang="ko-KR" sz="2800" dirty="0" smtClean="0"/>
              <a:t>(index)</a:t>
            </a:r>
            <a:r>
              <a:rPr lang="ko-KR" altLang="en-US" sz="2800" dirty="0" smtClean="0"/>
              <a:t>와 배열의 부분집합을 가져오기</a:t>
            </a:r>
            <a:r>
              <a:rPr lang="en-US" altLang="ko-KR" sz="2800" dirty="0" smtClean="0"/>
              <a:t>(slicing)</a:t>
            </a:r>
            <a:endParaRPr lang="en-US" altLang="ko-KR" sz="28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23118"/>
            <a:ext cx="48482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40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labels </a:t>
            </a:r>
            <a:r>
              <a:rPr lang="ko-KR" altLang="en-US" dirty="0" smtClean="0"/>
              <a:t>붙이기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데이터와</a:t>
            </a:r>
            <a:r>
              <a:rPr lang="en-US" altLang="ko-KR" dirty="0" smtClean="0"/>
              <a:t> labels</a:t>
            </a:r>
            <a:r>
              <a:rPr lang="ko-KR" altLang="en-US" dirty="0" smtClean="0"/>
              <a:t>를  받아 원을 그래프 표시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03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6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err="1" smtClean="0"/>
              <a:t>histo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7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히스토그램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7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ko-KR" altLang="en-US" dirty="0" smtClean="0"/>
              <a:t>을 표시한 히스토그램 그리기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219700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6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범주 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2" y="2636912"/>
            <a:ext cx="5514975" cy="393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2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3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중첩 그리기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2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내부에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범주를 재정의해서 그래프를 그리기 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068960"/>
            <a:ext cx="5562600" cy="321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파라미터</a:t>
            </a:r>
            <a:r>
              <a:rPr lang="ko-KR" altLang="en-US" dirty="0" smtClean="0"/>
              <a:t> 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5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</a:t>
            </a:r>
            <a:r>
              <a:rPr lang="ko-KR" altLang="en-US" dirty="0"/>
              <a:t>값 바꾸기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Broadcasting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배열계산시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크기가 작은 것을 동일한 크</a:t>
            </a:r>
            <a:r>
              <a:rPr lang="ko-KR" altLang="en-US" dirty="0"/>
              <a:t>기</a:t>
            </a:r>
            <a:r>
              <a:rPr lang="ko-KR" altLang="en-US" dirty="0" smtClean="0"/>
              <a:t>로 계산되도록 확산이 발생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429309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pl</a:t>
            </a:r>
            <a:r>
              <a:rPr lang="en-US" altLang="ko-KR" dirty="0" smtClean="0"/>
              <a:t>[2:5]</a:t>
            </a:r>
            <a:r>
              <a:rPr lang="ko-KR" altLang="en-US" dirty="0" smtClean="0"/>
              <a:t>는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스칼라 값인 </a:t>
            </a:r>
            <a:r>
              <a:rPr lang="en-US" altLang="ko-KR" dirty="0" smtClean="0"/>
              <a:t>42</a:t>
            </a:r>
            <a:r>
              <a:rPr lang="ko-KR" altLang="en-US" dirty="0" smtClean="0"/>
              <a:t>를 할당했지만</a:t>
            </a:r>
            <a:endParaRPr lang="en-US" altLang="ko-KR" dirty="0" smtClean="0"/>
          </a:p>
          <a:p>
            <a:r>
              <a:rPr lang="en-US" altLang="ko-KR" dirty="0" smtClean="0"/>
              <a:t>[42,42,42]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인식하여 처리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2952328" cy="241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4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normed</a:t>
            </a:r>
            <a:r>
              <a:rPr lang="ko-KR" altLang="en-US" dirty="0" smtClean="0"/>
              <a:t>를 사용하면 히스토그램 합이 </a:t>
            </a:r>
            <a:r>
              <a:rPr lang="en-US" altLang="ko-KR" dirty="0" smtClean="0"/>
              <a:t>1,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는 색깔</a:t>
            </a:r>
            <a:r>
              <a:rPr lang="en-US" altLang="ko-KR" dirty="0" smtClean="0"/>
              <a:t>, alpha</a:t>
            </a:r>
            <a:r>
              <a:rPr lang="ko-KR" altLang="en-US" dirty="0" smtClean="0"/>
              <a:t>는 투명도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616624" cy="394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2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색깔 바꾸기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를 주고 색깔을 변경하기 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9" y="2492896"/>
            <a:ext cx="5267325" cy="406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투명도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alpha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를 주고 색깔에 대한 투명도를 조정하기  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36912"/>
            <a:ext cx="5324475" cy="38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72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전체 </a:t>
            </a:r>
            <a:r>
              <a:rPr lang="ko-KR" altLang="en-US" dirty="0" err="1" smtClean="0"/>
              <a:t>비율값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normed</a:t>
            </a:r>
            <a:r>
              <a:rPr lang="ko-KR" altLang="en-US" dirty="0" smtClean="0"/>
              <a:t>에 </a:t>
            </a:r>
            <a:r>
              <a:rPr lang="en-US" altLang="ko-KR" dirty="0"/>
              <a:t>1</a:t>
            </a:r>
            <a:r>
              <a:rPr lang="ko-KR" altLang="en-US" dirty="0" smtClean="0"/>
              <a:t>를 주면 앞의 전체 비율이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780928"/>
            <a:ext cx="5581650" cy="38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2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histtype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histtype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stepfilled</a:t>
            </a:r>
            <a:r>
              <a:rPr lang="ko-KR" altLang="en-US" dirty="0" smtClean="0"/>
              <a:t>를 주면 경계선이 없어짐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29375" cy="39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92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8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Axes.hist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Cumulative</a:t>
            </a:r>
            <a:r>
              <a:rPr lang="ko-KR" altLang="en-US" dirty="0" smtClean="0"/>
              <a:t>는 누적 분포를 나타내는 그래프를 추가로 그리기 위한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5153025" cy="323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7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boxplot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box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5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547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사칙연산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 연산을 위해 </a:t>
            </a:r>
            <a:r>
              <a:rPr lang="en-US" altLang="ko-KR" dirty="0" smtClean="0"/>
              <a:t>loop</a:t>
            </a:r>
            <a:r>
              <a:rPr lang="ko-KR" altLang="en-US" dirty="0" smtClean="0"/>
              <a:t>를 별도로 만들 필요가 없다</a:t>
            </a:r>
            <a:r>
              <a:rPr lang="en-US" altLang="ko-KR" dirty="0" smtClean="0"/>
              <a:t>.</a:t>
            </a:r>
          </a:p>
          <a:p>
            <a:pPr marL="457200" lvl="1" indent="0" fontAlgn="base">
              <a:buNone/>
            </a:pPr>
            <a:r>
              <a:rPr lang="ko-KR" altLang="en-US" dirty="0" smtClean="0"/>
              <a:t>모두 요소에 맞게 연산 처리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156176" y="3573016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타입은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기본 주소를 가져가므로 별도로 생성시에는 </a:t>
            </a:r>
            <a:r>
              <a:rPr lang="en-US" altLang="ko-KR" dirty="0" smtClean="0"/>
              <a:t>copy()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만들어야 함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4400550" cy="360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4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boxplot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를 이용해서 처리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48880"/>
            <a:ext cx="5019675" cy="39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5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068960"/>
            <a:ext cx="47434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1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700" dirty="0" err="1" smtClean="0"/>
              <a:t>MatPLOTLIB</a:t>
            </a:r>
            <a:r>
              <a:rPr lang="en-US" altLang="ko-KR" sz="6700" dirty="0" smtClean="0"/>
              <a:t/>
            </a:r>
            <a:br>
              <a:rPr lang="en-US" altLang="ko-KR" sz="6700" dirty="0" smtClean="0"/>
            </a:br>
            <a:r>
              <a:rPr lang="en-US" altLang="ko-KR" sz="6700" dirty="0" err="1" smtClean="0"/>
              <a:t>pyplot</a:t>
            </a:r>
            <a:r>
              <a:rPr lang="en-US" altLang="ko-KR" sz="6700" dirty="0"/>
              <a:t/>
            </a:r>
            <a:br>
              <a:rPr lang="en-US" altLang="ko-KR" sz="6700" dirty="0"/>
            </a:br>
            <a:r>
              <a:rPr lang="en-US" altLang="ko-KR" sz="6700" dirty="0" smtClean="0"/>
              <a:t>image plot</a:t>
            </a:r>
            <a:r>
              <a:rPr lang="ko-KR" altLang="en-US" sz="67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8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이미</a:t>
            </a:r>
            <a:r>
              <a:rPr lang="ko-KR" altLang="en-US" dirty="0"/>
              <a:t>지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3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isshow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이용해서 이미지 출력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이용옆에</a:t>
            </a:r>
            <a:r>
              <a:rPr lang="ko-KR" altLang="en-US" dirty="0" smtClean="0"/>
              <a:t> 옆에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를 출력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4457700" cy="34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5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image.read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파일을 읽고 이를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</a:t>
            </a:r>
            <a:r>
              <a:rPr lang="en-US" altLang="ko-KR" dirty="0" err="1" smtClean="0"/>
              <a:t>imshow</a:t>
            </a:r>
            <a:r>
              <a:rPr lang="ko-KR" altLang="en-US" dirty="0" smtClean="0"/>
              <a:t>함수로 그래프 출력 </a:t>
            </a:r>
            <a:endParaRPr lang="en-US" altLang="ko-KR" dirty="0" smtClean="0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01" y="2636912"/>
            <a:ext cx="4848225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이미지 처리시 좌표축 제거하기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axis(‘off’)</a:t>
            </a:r>
            <a:r>
              <a:rPr lang="ko-KR" altLang="en-US" dirty="0" smtClean="0"/>
              <a:t>를 이용해서 이미지만 출력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71" y="2708920"/>
            <a:ext cx="5000625" cy="381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1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logplot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log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6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ko-KR" altLang="en-US" sz="6000" dirty="0" smtClean="0"/>
              <a:t>연</a:t>
            </a:r>
            <a:r>
              <a:rPr lang="ko-KR" altLang="en-US" sz="6000" dirty="0"/>
              <a:t>산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24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사용시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Axes </a:t>
            </a:r>
            <a:r>
              <a:rPr lang="ko-KR" altLang="en-US" dirty="0" smtClean="0"/>
              <a:t>객체를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생성해서 그래프를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분리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08920"/>
            <a:ext cx="5591175" cy="37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0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semilogy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log</a:t>
            </a:r>
            <a:r>
              <a:rPr lang="ko-KR" altLang="en-US" dirty="0" smtClean="0"/>
              <a:t>를 처리한 결과를 그래프로 표시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86475" cy="34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412776"/>
            <a:ext cx="8371656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b="1" dirty="0"/>
              <a:t>Two-dimensional </a:t>
            </a:r>
            <a:r>
              <a:rPr lang="en-US" altLang="ko-KR" sz="6000" b="1" dirty="0" smtClean="0"/>
              <a:t>plots </a:t>
            </a:r>
            <a:r>
              <a:rPr lang="ko-KR" altLang="en-US" sz="6000" dirty="0" smtClean="0"/>
              <a:t>함수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3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Contour plots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구조 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meshgrid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같은 차원의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를생성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72" y="3501008"/>
            <a:ext cx="6448425" cy="29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3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Contour plots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Contour </a:t>
            </a:r>
            <a:r>
              <a:rPr lang="en-US" altLang="ko-KR" dirty="0" smtClean="0"/>
              <a:t>plots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여러 원에 대해 </a:t>
            </a:r>
            <a:r>
              <a:rPr lang="ko-KR" altLang="en-US" dirty="0" err="1" smtClean="0"/>
              <a:t>그래기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0928"/>
            <a:ext cx="6191250" cy="37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99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figure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56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8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객체는 실제 그래프를 별도의 영역으로 구별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47" y="2276872"/>
            <a:ext cx="6311900" cy="40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41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Figure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하나 생성</a:t>
            </a:r>
            <a:r>
              <a:rPr lang="en-US" altLang="ko-KR" dirty="0" smtClean="0"/>
              <a:t>.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45024"/>
            <a:ext cx="3886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99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shape, </a:t>
            </a:r>
            <a:r>
              <a:rPr lang="en-US" altLang="ko-KR" dirty="0" err="1" smtClean="0"/>
              <a:t>dtype,strides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속성이 생성됨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2924944"/>
            <a:ext cx="3672408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212976"/>
            <a:ext cx="213360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82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77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9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" y="3284984"/>
            <a:ext cx="7324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36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실행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figsize</a:t>
            </a:r>
            <a:r>
              <a:rPr lang="en-US" altLang="ko-KR" dirty="0" smtClean="0"/>
              <a:t>, dpi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주고 전체 그래프 이미지 고정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564904"/>
            <a:ext cx="5076825" cy="404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4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 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1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6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개 생성하기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객체는 실제 그래프를 별도의 영역으로 구별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19" y="2420888"/>
            <a:ext cx="5457825" cy="42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0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Figure </a:t>
            </a:r>
            <a:r>
              <a:rPr lang="ko-KR" altLang="en-US" dirty="0"/>
              <a:t>객체 </a:t>
            </a:r>
            <a:r>
              <a:rPr lang="en-US" altLang="ko-KR" dirty="0"/>
              <a:t>: 2 </a:t>
            </a:r>
            <a:r>
              <a:rPr lang="ko-KR" altLang="en-US" dirty="0"/>
              <a:t>개 생성하기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앞장의 동일한 것을 기준으로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객체를 하나 더 생성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5524500" cy="40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3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Figure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 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2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2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Figure/Line2D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만들고 내부에 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0676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08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Figure/Line2D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err="1" smtClean="0"/>
              <a:t>클래스별로</a:t>
            </a:r>
            <a:r>
              <a:rPr lang="ko-KR" altLang="en-US" dirty="0" smtClean="0"/>
              <a:t> 별도 캔버스를 구성</a:t>
            </a: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578"/>
            <a:ext cx="38957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77" y="3284578"/>
            <a:ext cx="38481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87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/>
              <a:t>Figure/Line2D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주석처</a:t>
            </a:r>
            <a:r>
              <a:rPr lang="ko-KR" altLang="en-US" dirty="0"/>
              <a:t>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주석처리하면</a:t>
            </a:r>
            <a:r>
              <a:rPr lang="ko-KR" altLang="en-US" dirty="0" smtClean="0"/>
              <a:t> 캔버스 하나는 출력되지만 다른 하나는 객체 주소만 출력 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2780928"/>
            <a:ext cx="4038600" cy="36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07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수치계산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수치 계산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03648" y="3140013"/>
            <a:ext cx="2952328" cy="2881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+   </a:t>
            </a:r>
            <a:r>
              <a:rPr lang="en-US" altLang="ko-KR" sz="1400" dirty="0" smtClean="0">
                <a:solidFill>
                  <a:schemeClr val="tx1"/>
                </a:solidFill>
              </a:rPr>
              <a:t>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덧셈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뺄셈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곱셈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/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나눗셈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**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제곱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%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나머지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err="1">
              <a:solidFill>
                <a:schemeClr val="tx1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71192"/>
            <a:ext cx="227647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7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Figure </a:t>
            </a:r>
            <a:r>
              <a:rPr lang="en-US" altLang="ko-KR" dirty="0" smtClean="0"/>
              <a:t>method 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52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add_axes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Figure </a:t>
            </a:r>
            <a:r>
              <a:rPr lang="ko-KR" altLang="en-US" dirty="0" smtClean="0"/>
              <a:t>하나를 생성하고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내부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628797"/>
            <a:ext cx="4536504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068960"/>
            <a:ext cx="288032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4" y="5124222"/>
            <a:ext cx="2878696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27584" y="4437112"/>
            <a:ext cx="4248472" cy="348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123907" idx="1"/>
          </p:cNvCxnSpPr>
          <p:nvPr/>
        </p:nvCxnSpPr>
        <p:spPr>
          <a:xfrm flipV="1">
            <a:off x="5076056" y="3992885"/>
            <a:ext cx="576064" cy="618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27584" y="4886340"/>
            <a:ext cx="4248472" cy="348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23908" idx="1"/>
          </p:cNvCxnSpPr>
          <p:nvPr/>
        </p:nvCxnSpPr>
        <p:spPr>
          <a:xfrm>
            <a:off x="5076056" y="5060826"/>
            <a:ext cx="577688" cy="8825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Axes</a:t>
            </a:r>
            <a:r>
              <a:rPr lang="ko-KR" altLang="en-US" dirty="0" smtClean="0"/>
              <a:t>로 생성된 </a:t>
            </a:r>
            <a:r>
              <a:rPr lang="en-US" altLang="ko-KR" dirty="0" smtClean="0"/>
              <a:t>ax1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ax1.lines[0] </a:t>
            </a:r>
            <a:r>
              <a:rPr lang="ko-KR" altLang="en-US" dirty="0" smtClean="0"/>
              <a:t>내의 저장된 것을 조회</a:t>
            </a:r>
            <a:endParaRPr lang="en-US" altLang="ko-KR" dirty="0" smtClean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2924944"/>
            <a:ext cx="5191125" cy="34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51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그래프에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Axes</a:t>
            </a:r>
            <a:r>
              <a:rPr lang="ko-KR" altLang="en-US" dirty="0" smtClean="0"/>
              <a:t>로 생성된 </a:t>
            </a:r>
            <a:r>
              <a:rPr lang="en-US" altLang="ko-KR" dirty="0" smtClean="0"/>
              <a:t>ax1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set_xlabel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set_ylabel</a:t>
            </a:r>
            <a:r>
              <a:rPr lang="ko-KR" altLang="en-US" dirty="0" smtClean="0"/>
              <a:t>로 레이블 추가</a:t>
            </a:r>
            <a:endParaRPr lang="en-US" altLang="ko-KR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2852936"/>
            <a:ext cx="5457825" cy="36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55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 지우려면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del ax1.lines[0], ax1.lines.remove(line)</a:t>
            </a:r>
            <a:r>
              <a:rPr lang="ko-KR" altLang="en-US" dirty="0" smtClean="0"/>
              <a:t>으로 그래프 삭</a:t>
            </a:r>
            <a:r>
              <a:rPr lang="ko-KR" altLang="en-US" dirty="0"/>
              <a:t>제</a:t>
            </a:r>
            <a:endParaRPr lang="en-US" altLang="ko-KR" dirty="0" smtClean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708919"/>
            <a:ext cx="5372100" cy="377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0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Axes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8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7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요소 중 </a:t>
            </a:r>
            <a:r>
              <a:rPr lang="en-US" altLang="ko-KR" dirty="0" smtClean="0"/>
              <a:t>Axis</a:t>
            </a:r>
            <a:r>
              <a:rPr lang="en-US" altLang="ko-KR" dirty="0"/>
              <a:t>, </a:t>
            </a:r>
            <a:r>
              <a:rPr lang="en-US" altLang="ko-KR" dirty="0" smtClean="0"/>
              <a:t> Tick</a:t>
            </a:r>
            <a:r>
              <a:rPr lang="en-US" altLang="ko-KR" dirty="0"/>
              <a:t>, </a:t>
            </a:r>
            <a:r>
              <a:rPr lang="en-US" altLang="ko-KR" dirty="0" smtClean="0"/>
              <a:t>Line2D</a:t>
            </a:r>
            <a:r>
              <a:rPr lang="en-US" altLang="ko-KR" dirty="0"/>
              <a:t>,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Text</a:t>
            </a:r>
            <a:r>
              <a:rPr lang="en-US" altLang="ko-KR" dirty="0"/>
              <a:t>, Polygon, </a:t>
            </a:r>
            <a:r>
              <a:rPr lang="en-US" altLang="ko-KR" dirty="0" smtClean="0"/>
              <a:t>etc.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가지고 있으며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조정할 수 있음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5724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30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가져오기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내에서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내에 들어갈 </a:t>
            </a:r>
            <a:r>
              <a:rPr lang="en-US" altLang="ko-KR" dirty="0" smtClean="0"/>
              <a:t>axes</a:t>
            </a:r>
            <a:r>
              <a:rPr lang="ko-KR" altLang="en-US" dirty="0" smtClean="0"/>
              <a:t>를 생성해서 분리</a:t>
            </a:r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07" y="3365106"/>
            <a:ext cx="53816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6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배열과 배열의 요소들을 곱하고 전체를 덧셈을 처리하고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619672" y="3595126"/>
            <a:ext cx="252028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 err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34742"/>
            <a:ext cx="1733550" cy="52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18491"/>
            <a:ext cx="26193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8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add_subplot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를 생성한 후에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.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5257800" cy="37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6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객체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plt.subplot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객체를 생성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924944"/>
            <a:ext cx="52673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81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1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Axes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set_xlim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4256162"/>
            <a:ext cx="3456383" cy="10450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8104" y="443537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좌표 범위</a:t>
            </a:r>
            <a:r>
              <a:rPr lang="en-US" altLang="ko-KR" dirty="0" smtClean="0"/>
              <a:t>, label, </a:t>
            </a:r>
            <a:r>
              <a:rPr lang="ko-KR" altLang="en-US" dirty="0" smtClean="0"/>
              <a:t>타이틀을 선언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283967" y="4758537"/>
            <a:ext cx="1224137" cy="20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64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Method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0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Axes </a:t>
            </a:r>
            <a:r>
              <a:rPr lang="ko-KR" altLang="en-US" dirty="0" smtClean="0"/>
              <a:t>내부의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해서 사용하기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3"/>
            <a:ext cx="54578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9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06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subplot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(axes)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2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5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객체를 생성해주는 역할을 함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36302"/>
            <a:ext cx="53911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91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8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ko-KR" altLang="en-US" dirty="0" smtClean="0"/>
              <a:t> 그래프 번호</a:t>
            </a:r>
            <a:r>
              <a:rPr lang="en-US" altLang="ko-KR" dirty="0" smtClean="0"/>
              <a:t>(1,2,3,4)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5"/>
            <a:ext cx="3672408" cy="2088232"/>
            <a:chOff x="2267744" y="3573016"/>
            <a:chExt cx="3240360" cy="187220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679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6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smtClean="0"/>
              <a:t>subplot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25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</a:t>
            </a:r>
            <a:r>
              <a:rPr lang="ko-KR" altLang="en-US" dirty="0" err="1" smtClean="0"/>
              <a:t>그리기위해서는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함수를 지정해서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객체를 생성</a:t>
            </a:r>
            <a:endParaRPr lang="en-US" altLang="ko-KR" dirty="0" smtClean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0862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7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8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en-US" altLang="ko-KR" dirty="0" smtClean="0"/>
              <a:t>: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열로 분리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2708920"/>
            <a:ext cx="5124450" cy="365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1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figure/subplot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11" y="2492896"/>
            <a:ext cx="4410075" cy="420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4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figure/subplot: </a:t>
            </a:r>
            <a:r>
              <a:rPr lang="ko-KR" altLang="en-US" dirty="0" smtClean="0"/>
              <a:t>여러 개 분리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캔버스로 분리해서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으로 그래프 그리기 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068960"/>
            <a:ext cx="381642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20888"/>
            <a:ext cx="3528392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71601" y="3429000"/>
            <a:ext cx="3528391" cy="10445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</p:cNvCxnSpPr>
          <p:nvPr/>
        </p:nvCxnSpPr>
        <p:spPr>
          <a:xfrm flipV="1">
            <a:off x="4499992" y="3573016"/>
            <a:ext cx="648072" cy="3782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2087" y="4562136"/>
            <a:ext cx="3528391" cy="9550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520478" y="5039684"/>
            <a:ext cx="699594" cy="62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1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/>
              <a:t>2</a:t>
            </a:r>
            <a:r>
              <a:rPr lang="ko-KR" altLang="en-US" dirty="0" smtClean="0"/>
              <a:t>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3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: 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</a:t>
            </a:r>
            <a:r>
              <a:rPr lang="ko-KR" altLang="en-US" dirty="0" smtClean="0"/>
              <a:t>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84984"/>
            <a:ext cx="31813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72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figure: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89732"/>
            <a:ext cx="42195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85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03648" y="3501008"/>
            <a:ext cx="6048672" cy="1656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/>
              <a:t>덧</a:t>
            </a:r>
            <a:r>
              <a:rPr lang="ko-KR" altLang="en-US" dirty="0" smtClean="0"/>
              <a:t>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덧셈은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행과 열이 같으면 덧셈을 처리 </a:t>
            </a:r>
            <a:endParaRPr lang="en-US" altLang="ko-KR" dirty="0" smtClean="0"/>
          </a:p>
        </p:txBody>
      </p:sp>
      <p:pic>
        <p:nvPicPr>
          <p:cNvPr id="3074" name="Picture 2" descr="A=\begin{pmatrix} a_{11} &amp; a_{12} \\ a_{21} &amp; a_{22} \end{pmatrix},\ B=\begin{pmatrix} b_{11} &amp; b_{12} \\ b_{21} &amp; b_{22} \end{p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41" y="4077072"/>
            <a:ext cx="26955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A+B=\begin{pmatrix} a_{11}+b_{11} &amp; a_{12}+b_{12} \\ a_{21}+b_{21} &amp; a_{22}+b_{22} 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77072"/>
            <a:ext cx="25527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3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figure: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/>
              <a:t>3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2492896"/>
            <a:ext cx="5238750" cy="41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5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figure: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중에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개수 만큼만 그려짐</a:t>
            </a:r>
            <a:endParaRPr lang="en-US" altLang="ko-KR" dirty="0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420888"/>
            <a:ext cx="5286375" cy="411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6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행 통합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18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 통합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492896"/>
            <a:ext cx="5324475" cy="413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7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smtClean="0"/>
              <a:t>subplot </a:t>
            </a:r>
            <a:r>
              <a:rPr lang="ko-KR" altLang="en-US" dirty="0"/>
              <a:t>열</a:t>
            </a:r>
            <a:r>
              <a:rPr lang="ko-KR" altLang="en-US" dirty="0" smtClean="0"/>
              <a:t> 통합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열</a:t>
            </a:r>
            <a:r>
              <a:rPr lang="ko-KR" altLang="en-US" dirty="0" smtClean="0"/>
              <a:t> 통합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348880"/>
            <a:ext cx="5267325" cy="42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17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</a:t>
            </a:r>
            <a:r>
              <a:rPr lang="ko-KR" altLang="en-US" dirty="0" smtClean="0"/>
              <a:t>으로 </a:t>
            </a:r>
            <a:r>
              <a:rPr lang="ko-KR" altLang="en-US" dirty="0" smtClean="0"/>
              <a:t>그래프 </a:t>
            </a:r>
            <a:r>
              <a:rPr lang="ko-KR" altLang="en-US" dirty="0" smtClean="0"/>
              <a:t>분할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2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(1,2)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그래프를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넣기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708920"/>
            <a:ext cx="5467350" cy="402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32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(2,2)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ko-KR" altLang="en-US" dirty="0" smtClean="0"/>
              <a:t>그래프를 넣기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08920"/>
            <a:ext cx="5505450" cy="38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54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Subplot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:</a:t>
            </a:r>
            <a:r>
              <a:rPr lang="ko-KR" altLang="en-US" dirty="0" smtClean="0"/>
              <a:t>숫자로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20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03648" y="3501008"/>
            <a:ext cx="6048672" cy="1656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뺄셈은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행과 열이 같으면 뺄셈을 처리 </a:t>
            </a:r>
            <a:endParaRPr lang="en-US" altLang="ko-KR" dirty="0" smtClean="0"/>
          </a:p>
        </p:txBody>
      </p:sp>
      <p:pic>
        <p:nvPicPr>
          <p:cNvPr id="3074" name="Picture 2" descr="A=\begin{pmatrix} a_{11} &amp; a_{12} \\ a_{21} &amp; a_{22} \end{pmatrix},\ B=\begin{pmatrix} b_{11} &amp; b_{12} \\ b_{21} &amp; b_{22} \end{p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41" y="4077072"/>
            <a:ext cx="26955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A-B=\begin{pmatrix} a_{11}-b_{11} &amp; a_{12}-b_{12} \\ a_{21}-b_{21} &amp; a_{22}-b_{22} 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27" y="4077072"/>
            <a:ext cx="25622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34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 : (2,2)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subplot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연속 숫자로 표시해도 됨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276872"/>
            <a:ext cx="5553075" cy="42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5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62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text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subplot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연속 숫자로 표시해도 됨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2492896"/>
            <a:ext cx="5438775" cy="408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6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axes.spines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0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Axes.spines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77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전 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좌표에 축을 정리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564904"/>
            <a:ext cx="51625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32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spines </a:t>
            </a:r>
            <a:r>
              <a:rPr lang="ko-KR" altLang="en-US" dirty="0" smtClean="0"/>
              <a:t>처리 후 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좌표에 축을 정리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01" y="2564904"/>
            <a:ext cx="5057775" cy="415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subplots</a:t>
            </a:r>
            <a:r>
              <a:rPr lang="ko-KR" altLang="en-US" sz="6000" dirty="0" smtClean="0"/>
              <a:t>함수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Axessubplot</a:t>
            </a:r>
            <a:r>
              <a:rPr lang="en-US" altLang="ko-KR" sz="6000" dirty="0" smtClean="0"/>
              <a:t>)</a:t>
            </a:r>
            <a:r>
              <a:rPr lang="ko-KR" altLang="en-US" sz="6000" dirty="0" smtClean="0"/>
              <a:t>이해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0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subplots </a:t>
            </a:r>
            <a:r>
              <a:rPr lang="ko-KR" altLang="en-US" dirty="0" smtClean="0"/>
              <a:t>함수에는 각 그래프로 </a:t>
            </a:r>
            <a:r>
              <a:rPr lang="en-US" altLang="ko-KR" dirty="0" err="1" smtClean="0"/>
              <a:t>Axessubplot</a:t>
            </a:r>
            <a:r>
              <a:rPr lang="ko-KR" altLang="en-US" dirty="0" smtClean="0"/>
              <a:t>이 생기므로 이 개수에 맞춰 그래프를 </a:t>
            </a:r>
            <a:r>
              <a:rPr lang="ko-KR" altLang="en-US" dirty="0" err="1" smtClean="0"/>
              <a:t>세팅해야</a:t>
            </a:r>
            <a:r>
              <a:rPr lang="ko-KR" altLang="en-US" dirty="0" smtClean="0"/>
              <a:t> 함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12976"/>
            <a:ext cx="861060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4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덧셈과 뺄셈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동일한 행렬 모형일 경우 덧셈과 뺄셈을 처리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31051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24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28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:(1,2)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en-US" altLang="ko-KR" dirty="0" err="1" smtClean="0"/>
              <a:t>figsize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6"/>
            <a:ext cx="3672408" cy="883483"/>
            <a:chOff x="2267744" y="3573016"/>
            <a:chExt cx="3240360" cy="79208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45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열로 생성시키면 </a:t>
            </a:r>
            <a:r>
              <a:rPr lang="en-US" altLang="ko-KR" dirty="0" err="1"/>
              <a:t>ndarray</a:t>
            </a:r>
            <a:r>
              <a:rPr lang="ko-KR" altLang="en-US" dirty="0"/>
              <a:t>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</a:t>
            </a:r>
            <a:r>
              <a:rPr lang="en-US" altLang="ko-KR" dirty="0"/>
              <a:t>2</a:t>
            </a:r>
            <a:r>
              <a:rPr lang="ko-KR" altLang="en-US" dirty="0"/>
              <a:t>열이 </a:t>
            </a:r>
            <a:r>
              <a:rPr lang="en-US" altLang="ko-KR" dirty="0" err="1"/>
              <a:t>AxesSubplot</a:t>
            </a:r>
            <a:r>
              <a:rPr lang="ko-KR" altLang="en-US" dirty="0"/>
              <a:t>이 생기므로 각 객체에 그래프를 넣어야 함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73016"/>
            <a:ext cx="576064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6056" y="386104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AxesSubplot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타입별로</a:t>
            </a:r>
            <a:r>
              <a:rPr lang="ko-KR" altLang="en-US" dirty="0" smtClean="0"/>
              <a:t> 생기므로 각각 그래프를 처리해야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 결과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그래프를 표시</a:t>
            </a:r>
            <a:endParaRPr lang="en-US" altLang="ko-KR" dirty="0" smtClean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24" y="3068960"/>
            <a:ext cx="47910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0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</a:t>
            </a:r>
            <a:r>
              <a:rPr lang="ko-KR" altLang="en-US" dirty="0" smtClean="0"/>
              <a:t>행 </a:t>
            </a:r>
            <a:r>
              <a:rPr lang="en-US" altLang="ko-KR" dirty="0"/>
              <a:t>3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2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r>
              <a:rPr lang="en-US" altLang="ko-KR" dirty="0" smtClean="0"/>
              <a:t>(1,3)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열을 생성해서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err="1" smtClean="0"/>
              <a:t>AxesSubplot</a:t>
            </a:r>
            <a:r>
              <a:rPr lang="ko-KR" altLang="en-US" dirty="0" smtClean="0"/>
              <a:t>을 처리</a:t>
            </a: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57" y="2204864"/>
            <a:ext cx="5172075" cy="440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3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Subplots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97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(2,2)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: row,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 column, </a:t>
            </a:r>
            <a:r>
              <a:rPr lang="ko-KR" altLang="en-US" dirty="0" err="1" smtClean="0"/>
              <a:t>셋번째는</a:t>
            </a:r>
            <a:r>
              <a:rPr lang="ko-KR" altLang="en-US" dirty="0" smtClean="0"/>
              <a:t> </a:t>
            </a:r>
            <a:r>
              <a:rPr lang="en-US" altLang="ko-KR" dirty="0" err="1"/>
              <a:t>figsize</a:t>
            </a:r>
            <a:r>
              <a:rPr lang="ko-KR" altLang="en-US" dirty="0"/>
              <a:t>를 </a:t>
            </a:r>
            <a:r>
              <a:rPr lang="ko-KR" altLang="en-US" dirty="0" err="1"/>
              <a:t>세팅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3517625"/>
            <a:ext cx="3672408" cy="2088232"/>
            <a:chOff x="2267744" y="3573016"/>
            <a:chExt cx="3240360" cy="1872208"/>
          </a:xfrm>
        </p:grpSpPr>
        <p:sp>
          <p:nvSpPr>
            <p:cNvPr id="3" name="직사각형 2"/>
            <p:cNvSpPr/>
            <p:nvPr/>
          </p:nvSpPr>
          <p:spPr>
            <a:xfrm>
              <a:off x="22677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357301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67944" y="4653136"/>
              <a:ext cx="1440160" cy="79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그래프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82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Subplots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열로 생성시키면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</a:t>
            </a:r>
            <a:r>
              <a:rPr lang="en-US" altLang="ko-KR" dirty="0" err="1" smtClean="0"/>
              <a:t>AxesSubplot</a:t>
            </a:r>
            <a:r>
              <a:rPr lang="ko-KR" altLang="en-US" dirty="0" smtClean="0"/>
              <a:t>이 생기므로 각 객체에 그래프를 넣어야 함</a:t>
            </a:r>
            <a:endParaRPr lang="en-US" altLang="ko-KR" dirty="0" smtClean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65" y="3068960"/>
            <a:ext cx="618697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53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 결과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열이 그래프를 표시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96952"/>
            <a:ext cx="4876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25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dirty="0" smtClean="0"/>
              <a:t>* </a:t>
            </a:r>
            <a:r>
              <a:rPr lang="en-US" altLang="ko-KR" dirty="0" err="1" smtClean="0"/>
              <a:t>scala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Scala </a:t>
            </a:r>
            <a:r>
              <a:rPr lang="ko-KR" altLang="en-US" dirty="0" smtClean="0"/>
              <a:t>값을 행렬의 원소에 곱셈하여 처리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30861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6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figure/subplot </a:t>
            </a:r>
            <a:r>
              <a:rPr lang="ko-KR" altLang="en-US" dirty="0" smtClean="0"/>
              <a:t>함수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Figure/subplot</a:t>
            </a:r>
            <a:r>
              <a:rPr lang="ko-KR" altLang="en-US" dirty="0" smtClean="0"/>
              <a:t>으로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348880"/>
            <a:ext cx="4933950" cy="40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3140968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Figure class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개이고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발생해서 실제 그래프는 하나만 생성됨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05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Figure/subplot</a:t>
            </a:r>
            <a:r>
              <a:rPr lang="ko-KR" altLang="en-US" dirty="0"/>
              <a:t>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603557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7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764704"/>
            <a:ext cx="7363544" cy="5102696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MatPLOTLIB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pyplot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axessubplot</a:t>
            </a:r>
            <a:r>
              <a:rPr lang="en-US" altLang="ko-KR" sz="6000" dirty="0" smtClean="0"/>
              <a:t>.</a:t>
            </a:r>
            <a:br>
              <a:rPr lang="en-US" altLang="ko-KR" sz="6000" dirty="0" smtClean="0"/>
            </a:br>
            <a:r>
              <a:rPr lang="en-US" altLang="ko-KR" sz="6000" dirty="0" smtClean="0"/>
              <a:t>spines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68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AxesSubplot.spines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28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Axes class</a:t>
            </a:r>
            <a:r>
              <a:rPr lang="ko-KR" altLang="en-US" dirty="0" smtClean="0"/>
              <a:t>가 만들어지면  </a:t>
            </a:r>
            <a:r>
              <a:rPr lang="en-US" altLang="ko-KR" dirty="0" smtClean="0"/>
              <a:t>spines</a:t>
            </a:r>
            <a:r>
              <a:rPr lang="ko-KR" altLang="en-US" dirty="0" smtClean="0"/>
              <a:t>으로 좌표를 표시함</a:t>
            </a:r>
            <a:endParaRPr lang="en-US" altLang="ko-KR" dirty="0" smtClean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3467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4984"/>
            <a:ext cx="4032448" cy="27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05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set_visible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를 인자로 처리해서 라인을 제거하기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0" y="2852936"/>
            <a:ext cx="3619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373082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9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Spines : </a:t>
            </a:r>
            <a:r>
              <a:rPr lang="en-US" altLang="ko-KR" dirty="0" err="1" smtClean="0"/>
              <a:t>set_ticks_position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top’,’bottom’,’left’,’light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인자로 처리해서 </a:t>
            </a:r>
            <a:r>
              <a:rPr lang="en-US" altLang="ko-KR" dirty="0" smtClean="0"/>
              <a:t>ticks</a:t>
            </a:r>
            <a:r>
              <a:rPr lang="ko-KR" altLang="en-US" dirty="0" smtClean="0"/>
              <a:t>을 제거하기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3790950" cy="353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3"/>
            <a:ext cx="4176464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4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Axes.spines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87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 그래프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sin/cos </a:t>
            </a:r>
            <a:r>
              <a:rPr lang="ko-KR" altLang="en-US" dirty="0" smtClean="0"/>
              <a:t>함수의 값들간의 관계를 그래프로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708920"/>
            <a:ext cx="5657850" cy="392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8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</a:t>
            </a:r>
            <a:r>
              <a:rPr lang="ko-KR" altLang="en-US" dirty="0" smtClean="0"/>
              <a:t>곱</a:t>
            </a:r>
            <a:r>
              <a:rPr lang="ko-KR" altLang="en-US" dirty="0"/>
              <a:t>셈</a:t>
            </a:r>
          </a:p>
        </p:txBody>
      </p:sp>
    </p:spTree>
    <p:extLst>
      <p:ext uri="{BB962C8B-B14F-4D97-AF65-F5344CB8AC3E}">
        <p14:creationId xmlns:p14="http://schemas.microsoft.com/office/powerpoint/2010/main" val="9945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와 그래프 변경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인 그래프 크기를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내부의 칼라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라인스타일을 변경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991100" cy="410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04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 축 범위 제한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ko-KR" altLang="en-US" dirty="0" smtClean="0"/>
              <a:t>를 이용해서 좌표축 범위 제한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573016"/>
            <a:ext cx="432048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3429000"/>
            <a:ext cx="3384376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15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좌표축 이동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파란 선을 중심축에 맞춰 우측으로 좌표를 이동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2" y="2996952"/>
            <a:ext cx="4895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95532"/>
            <a:ext cx="3312368" cy="29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0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파일처리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8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처리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6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file </a:t>
            </a:r>
            <a:r>
              <a:rPr lang="ko-KR" altLang="en-US" dirty="0" smtClean="0"/>
              <a:t>읽고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file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통해 그래프 그리기  </a:t>
            </a:r>
            <a:endParaRPr lang="en-US" altLang="ko-KR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2708920"/>
            <a:ext cx="3981450" cy="39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038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결과를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처리하기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savefig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결과를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보내기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58977" cy="38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9837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0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/>
              <a:t>9</a:t>
            </a:r>
            <a:r>
              <a:rPr lang="en-US" altLang="ko-KR" sz="7200" dirty="0" smtClean="0"/>
              <a:t>. </a:t>
            </a:r>
            <a:r>
              <a:rPr lang="en-US" altLang="ko-KR" sz="7200" dirty="0" smtClean="0"/>
              <a:t>Pandas</a:t>
            </a:r>
            <a:br>
              <a:rPr lang="en-US" altLang="ko-KR" sz="7200" dirty="0" smtClean="0"/>
            </a:br>
            <a:r>
              <a:rPr lang="en-US" altLang="ko-KR" sz="7200" dirty="0" err="1" smtClean="0"/>
              <a:t>DataFrame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smtClean="0"/>
              <a:t>(2</a:t>
            </a:r>
            <a:r>
              <a:rPr lang="ko-KR" altLang="en-US" sz="7200" dirty="0" smtClean="0"/>
              <a:t>차원</a:t>
            </a:r>
            <a:r>
              <a:rPr lang="en-US" altLang="ko-KR" sz="7200" dirty="0" smtClean="0"/>
              <a:t>)</a:t>
            </a: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07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구</a:t>
            </a:r>
            <a:r>
              <a:rPr lang="ko-KR" altLang="en-US" sz="6000" dirty="0"/>
              <a:t>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5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곱셈은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행이 같으면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행과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열로 계산처리 됨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47664" y="446932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439652" y="60749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A(m*k)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608400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B(k*n)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03948" y="4181288"/>
            <a:ext cx="972108" cy="159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228184" y="4401504"/>
            <a:ext cx="93610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6156" y="60517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C(m*n)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47573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0072" y="48293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=</a:t>
            </a:r>
            <a:endParaRPr lang="ko-KR" altLang="en-US" dirty="0"/>
          </a:p>
        </p:txBody>
      </p:sp>
      <p:pic>
        <p:nvPicPr>
          <p:cNvPr id="15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96798"/>
            <a:ext cx="3675349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63" y="2852936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0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09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err="1" smtClean="0"/>
              <a:t>행열구조를</a:t>
            </a:r>
            <a:r>
              <a:rPr lang="ko-KR" altLang="en-US" dirty="0" smtClean="0"/>
              <a:t> 가지는 데이터 구조 생성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827584" y="2636912"/>
            <a:ext cx="7704856" cy="3888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pandas.core.generic.NDFrame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 | 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차원  행렬</a:t>
            </a:r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|  Parameters</a:t>
            </a:r>
            <a:br>
              <a:rPr lang="en-US" altLang="ko-KR" sz="1400" dirty="0"/>
            </a:br>
            <a:r>
              <a:rPr lang="en-US" altLang="ko-KR" sz="1400" dirty="0"/>
              <a:t> |  ----------</a:t>
            </a:r>
            <a:br>
              <a:rPr lang="en-US" altLang="ko-KR" sz="1400" dirty="0"/>
            </a:br>
            <a:r>
              <a:rPr lang="en-US" altLang="ko-KR" sz="1400" dirty="0"/>
              <a:t> |  data : </a:t>
            </a:r>
            <a:r>
              <a:rPr lang="en-US" altLang="ko-KR" sz="1400" dirty="0" err="1" smtClean="0"/>
              <a:t>numpy</a:t>
            </a:r>
            <a:r>
              <a:rPr lang="en-US" altLang="ko-KR" sz="1400" dirty="0" err="1"/>
              <a:t>.</a:t>
            </a:r>
            <a:r>
              <a:rPr lang="en-US" altLang="ko-KR" sz="1400" dirty="0" err="1" smtClean="0"/>
              <a:t>ndarray</a:t>
            </a:r>
            <a:r>
              <a:rPr lang="en-US" altLang="ko-KR" sz="1400" dirty="0" smtClean="0"/>
              <a:t> ,</a:t>
            </a:r>
            <a:r>
              <a:rPr lang="en-US" altLang="ko-KR" sz="1400" dirty="0" err="1" smtClean="0"/>
              <a:t>dict</a:t>
            </a:r>
            <a:r>
              <a:rPr lang="en-US" altLang="ko-KR" sz="1400" dirty="0"/>
              <a:t>, or </a:t>
            </a:r>
            <a:r>
              <a:rPr lang="en-US" altLang="ko-KR" sz="1400" dirty="0" err="1"/>
              <a:t>DataFrame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|      </a:t>
            </a:r>
            <a:r>
              <a:rPr lang="en-US" altLang="ko-KR" sz="1400" dirty="0" err="1" smtClean="0"/>
              <a:t>dict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can contain Series, arrays, constants, or list-like objects</a:t>
            </a:r>
            <a:br>
              <a:rPr lang="en-US" altLang="ko-KR" sz="1400" dirty="0"/>
            </a:br>
            <a:r>
              <a:rPr lang="en-US" altLang="ko-KR" sz="1400" dirty="0"/>
              <a:t> |  index : Index or array-like</a:t>
            </a:r>
            <a:br>
              <a:rPr lang="en-US" altLang="ko-KR" sz="1400" dirty="0"/>
            </a:br>
            <a:r>
              <a:rPr lang="en-US" altLang="ko-KR" sz="1400" dirty="0"/>
              <a:t> |      </a:t>
            </a:r>
            <a:r>
              <a:rPr lang="ko-KR" altLang="en-US" sz="1400" dirty="0" smtClean="0"/>
              <a:t>행에 대한 정보 기본은 </a:t>
            </a:r>
            <a:r>
              <a:rPr lang="en-US" altLang="ko-KR" sz="1400" dirty="0" err="1" smtClean="0"/>
              <a:t>np.arange</a:t>
            </a:r>
            <a:r>
              <a:rPr lang="en-US" altLang="ko-KR" sz="1400" dirty="0" smtClean="0"/>
              <a:t>(n), </a:t>
            </a:r>
            <a:r>
              <a:rPr lang="ko-KR" altLang="en-US" sz="1400" dirty="0" smtClean="0"/>
              <a:t>명칭도 부여 가능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|  columns : Index or array-like</a:t>
            </a:r>
            <a:br>
              <a:rPr lang="en-US" altLang="ko-KR" sz="1400" dirty="0"/>
            </a:br>
            <a:r>
              <a:rPr lang="en-US" altLang="ko-KR" sz="1400" dirty="0"/>
              <a:t> </a:t>
            </a:r>
            <a:r>
              <a:rPr lang="en-US" altLang="ko-KR" sz="1400" dirty="0" smtClean="0"/>
              <a:t>      </a:t>
            </a:r>
            <a:r>
              <a:rPr lang="ko-KR" altLang="en-US" sz="1400" dirty="0" smtClean="0"/>
              <a:t>행에 </a:t>
            </a:r>
            <a:r>
              <a:rPr lang="ko-KR" altLang="en-US" sz="1400" dirty="0"/>
              <a:t>대한 정보 기본은 </a:t>
            </a:r>
            <a:r>
              <a:rPr lang="en-US" altLang="ko-KR" sz="1400" dirty="0" err="1"/>
              <a:t>np.arange</a:t>
            </a:r>
            <a:r>
              <a:rPr lang="en-US" altLang="ko-KR" sz="1400" dirty="0"/>
              <a:t>(n), </a:t>
            </a:r>
            <a:r>
              <a:rPr lang="ko-KR" altLang="en-US" sz="1400" dirty="0"/>
              <a:t>명칭도 부여 가능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 </a:t>
            </a:r>
            <a:r>
              <a:rPr lang="en-US" altLang="ko-KR" sz="1400" dirty="0"/>
              <a:t>|  </a:t>
            </a:r>
            <a:r>
              <a:rPr lang="en-US" altLang="ko-KR" sz="1400" dirty="0" err="1"/>
              <a:t>dtype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dtype</a:t>
            </a:r>
            <a:r>
              <a:rPr lang="en-US" altLang="ko-KR" sz="1400" dirty="0"/>
              <a:t>, default None</a:t>
            </a:r>
            <a:br>
              <a:rPr lang="en-US" altLang="ko-KR" sz="1400" dirty="0"/>
            </a:br>
            <a:r>
              <a:rPr lang="en-US" altLang="ko-KR" sz="1400" dirty="0"/>
              <a:t> |      Data type to force, otherwise infer</a:t>
            </a:r>
            <a:br>
              <a:rPr lang="en-US" altLang="ko-KR" sz="1400" dirty="0"/>
            </a:br>
            <a:r>
              <a:rPr lang="en-US" altLang="ko-KR" sz="1400" dirty="0"/>
              <a:t> |  copy :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, default False</a:t>
            </a:r>
            <a:br>
              <a:rPr lang="en-US" altLang="ko-KR" sz="1400" dirty="0"/>
            </a:br>
            <a:r>
              <a:rPr lang="en-US" altLang="ko-KR" sz="1400" dirty="0"/>
              <a:t> |      Copy data from inputs. Only affects </a:t>
            </a:r>
            <a:r>
              <a:rPr lang="en-US" altLang="ko-KR" sz="1400" dirty="0" err="1"/>
              <a:t>DataFrame</a:t>
            </a:r>
            <a:r>
              <a:rPr lang="en-US" altLang="ko-KR" sz="1400" dirty="0"/>
              <a:t> / 2d </a:t>
            </a:r>
            <a:r>
              <a:rPr lang="en-US" altLang="ko-KR" sz="1400" dirty="0" err="1"/>
              <a:t>ndarray</a:t>
            </a:r>
            <a:r>
              <a:rPr lang="en-US" altLang="ko-KR" sz="1400" dirty="0"/>
              <a:t> input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407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err="1" smtClean="0"/>
              <a:t>행열구조를</a:t>
            </a:r>
            <a:r>
              <a:rPr lang="ko-KR" altLang="en-US" dirty="0" smtClean="0"/>
              <a:t> 가지는 데이터 구조이고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이 별도의 명을 가지고</a:t>
            </a:r>
            <a:r>
              <a:rPr lang="en-US" altLang="ko-KR" dirty="0" smtClean="0"/>
              <a:t>, column</a:t>
            </a:r>
            <a:r>
              <a:rPr lang="ko-KR" altLang="en-US" dirty="0" smtClean="0"/>
              <a:t>별로 다른 데이터 타입을 가질 수 있음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547664" y="3525878"/>
            <a:ext cx="4354686" cy="2867858"/>
            <a:chOff x="1547664" y="3525878"/>
            <a:chExt cx="4354686" cy="2867858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Index(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Column(</a:t>
              </a:r>
              <a:r>
                <a:rPr lang="ko-KR" altLang="en-US" dirty="0" smtClean="0"/>
                <a:t>열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6" y="4276206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29" y="4276206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5" y="4276206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col3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92384" y="4515446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92384" y="5249834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63370" y="5971607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202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vs.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</a:t>
            </a:r>
            <a:r>
              <a:rPr lang="ko-KR" altLang="en-US" dirty="0"/>
              <a:t> </a:t>
            </a:r>
            <a:r>
              <a:rPr lang="ko-KR" altLang="en-US" dirty="0" err="1" smtClean="0"/>
              <a:t>인스턴스들이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칼럼으로 들어가는 구조 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4788024" y="3354248"/>
            <a:ext cx="3130550" cy="2416745"/>
            <a:chOff x="1547664" y="3525878"/>
            <a:chExt cx="4354686" cy="2867858"/>
          </a:xfrm>
        </p:grpSpPr>
        <p:sp>
          <p:nvSpPr>
            <p:cNvPr id="4" name="직사각형 3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47664" y="5349846"/>
              <a:ext cx="1454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Index(</a:t>
              </a:r>
              <a:r>
                <a:rPr lang="ko-KR" altLang="en-US" sz="1200" dirty="0" smtClean="0"/>
                <a:t>행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9952" y="3525878"/>
              <a:ext cx="1732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Column(</a:t>
              </a:r>
              <a:r>
                <a:rPr lang="ko-KR" altLang="en-US" sz="1200" dirty="0" smtClean="0"/>
                <a:t>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87210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87210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87210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오른쪽 중괄호 5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오른쪽 중괄호 22"/>
            <p:cNvSpPr/>
            <p:nvPr/>
          </p:nvSpPr>
          <p:spPr>
            <a:xfrm rot="16200000">
              <a:off x="4707083" y="3248120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0385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5030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54834" y="4276206"/>
              <a:ext cx="647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3559" y="4515446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3559" y="5249834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24545" y="5971607"/>
              <a:ext cx="470938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77679" y="3074337"/>
            <a:ext cx="1944216" cy="3261445"/>
            <a:chOff x="1962092" y="2924944"/>
            <a:chExt cx="1944216" cy="4171649"/>
          </a:xfrm>
        </p:grpSpPr>
        <p:grpSp>
          <p:nvGrpSpPr>
            <p:cNvPr id="15" name="그룹 14"/>
            <p:cNvGrpSpPr/>
            <p:nvPr/>
          </p:nvGrpSpPr>
          <p:grpSpPr>
            <a:xfrm>
              <a:off x="1962092" y="2924944"/>
              <a:ext cx="1944216" cy="1297899"/>
              <a:chOff x="1979712" y="2924944"/>
              <a:chExt cx="1944216" cy="1297899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088083" y="3201363"/>
                <a:ext cx="1835845" cy="875286"/>
                <a:chOff x="1257914" y="3374524"/>
                <a:chExt cx="3773406" cy="2959808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257914" y="3374528"/>
                  <a:ext cx="1171957" cy="4867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4" name="오른쪽 중괄호 33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219213" y="3374524"/>
                  <a:ext cx="1417404" cy="756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39" name="오른쪽 중괄호 38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711359" y="5269366"/>
                  <a:ext cx="1319961" cy="1064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962092" y="4361819"/>
              <a:ext cx="1944216" cy="1297899"/>
              <a:chOff x="1979712" y="2924944"/>
              <a:chExt cx="1944216" cy="1297899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2088083" y="3231166"/>
                <a:ext cx="1835845" cy="845478"/>
                <a:chOff x="1257914" y="3475323"/>
                <a:chExt cx="3773406" cy="2859014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257914" y="3475327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5" name="오른쪽 중괄호 74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2219213" y="3475323"/>
                  <a:ext cx="1417404" cy="75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80" name="오른쪽 중괄호 79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711359" y="5269369"/>
                  <a:ext cx="1319961" cy="1064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962092" y="5798694"/>
              <a:ext cx="1944216" cy="1297899"/>
              <a:chOff x="1979712" y="2924944"/>
              <a:chExt cx="1944216" cy="1297899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2088083" y="3175852"/>
                <a:ext cx="1835845" cy="900791"/>
                <a:chOff x="1257914" y="3288278"/>
                <a:chExt cx="3773406" cy="3046059"/>
              </a:xfrm>
            </p:grpSpPr>
            <p:sp>
              <p:nvSpPr>
                <p:cNvPr id="86" name="직사각형 85"/>
                <p:cNvSpPr/>
                <p:nvPr/>
              </p:nvSpPr>
              <p:spPr>
                <a:xfrm>
                  <a:off x="2625555" y="4235337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2625555" y="497157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257914" y="3288282"/>
                  <a:ext cx="1171957" cy="486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i</a:t>
                  </a:r>
                  <a:r>
                    <a:rPr lang="en-US" altLang="ko-KR" sz="1000" dirty="0" smtClean="0"/>
                    <a:t>ndex</a:t>
                  </a:r>
                  <a:endParaRPr lang="ko-KR" altLang="en-US" sz="1000" dirty="0"/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2625555" y="5707816"/>
                  <a:ext cx="582764" cy="5461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0" name="오른쪽 중괄호 89"/>
                <p:cNvSpPr/>
                <p:nvPr/>
              </p:nvSpPr>
              <p:spPr>
                <a:xfrm rot="10800000">
                  <a:off x="1278300" y="4441256"/>
                  <a:ext cx="303406" cy="1761150"/>
                </a:xfrm>
                <a:prstGeom prst="rightBrace">
                  <a:avLst>
                    <a:gd name="adj1" fmla="val 5498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1713821" y="4449479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0</a:t>
                  </a:r>
                  <a:endParaRPr lang="ko-KR" altLang="en-US" sz="1000" dirty="0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713821" y="5130867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1</a:t>
                  </a:r>
                  <a:endParaRPr lang="ko-KR" altLang="en-US" sz="10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710348" y="5842381"/>
                  <a:ext cx="647516" cy="486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2</a:t>
                  </a:r>
                  <a:endParaRPr lang="ko-KR" altLang="en-US" sz="1000" dirty="0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219213" y="3288278"/>
                  <a:ext cx="1417404" cy="7569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smtClean="0"/>
                    <a:t>values</a:t>
                  </a:r>
                  <a:endParaRPr lang="ko-KR" altLang="en-US" sz="1000" dirty="0"/>
                </a:p>
              </p:txBody>
            </p:sp>
            <p:sp>
              <p:nvSpPr>
                <p:cNvPr id="95" name="오른쪽 중괄호 94"/>
                <p:cNvSpPr/>
                <p:nvPr/>
              </p:nvSpPr>
              <p:spPr>
                <a:xfrm>
                  <a:off x="3351319" y="4441256"/>
                  <a:ext cx="360040" cy="1812690"/>
                </a:xfrm>
                <a:prstGeom prst="rightBrace">
                  <a:avLst>
                    <a:gd name="adj1" fmla="val 39431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711359" y="5269368"/>
                  <a:ext cx="1319961" cy="1064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 smtClean="0"/>
                    <a:t>dtype</a:t>
                  </a:r>
                  <a:endParaRPr lang="ko-KR" altLang="en-US" sz="1000" dirty="0"/>
                </a:p>
              </p:txBody>
            </p:sp>
          </p:grpSp>
          <p:sp>
            <p:nvSpPr>
              <p:cNvPr id="84" name="직사각형 83"/>
              <p:cNvSpPr/>
              <p:nvPr/>
            </p:nvSpPr>
            <p:spPr>
              <a:xfrm>
                <a:off x="1979712" y="3212976"/>
                <a:ext cx="1872208" cy="10098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171807" y="2924944"/>
                <a:ext cx="8651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name</a:t>
                </a:r>
                <a:endParaRPr lang="ko-KR" altLang="en-US" sz="1000" dirty="0"/>
              </a:p>
            </p:txBody>
          </p:sp>
        </p:grpSp>
      </p:grpSp>
      <p:sp>
        <p:nvSpPr>
          <p:cNvPr id="19" name="오른쪽 화살표 18"/>
          <p:cNvSpPr/>
          <p:nvPr/>
        </p:nvSpPr>
        <p:spPr>
          <a:xfrm>
            <a:off x="3707904" y="4437112"/>
            <a:ext cx="978408" cy="7445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707904" y="3615732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Series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4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arange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84126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n*m </a:t>
            </a:r>
            <a:r>
              <a:rPr lang="ko-KR" altLang="en-US" dirty="0" err="1" smtClean="0"/>
              <a:t>행열구조를</a:t>
            </a:r>
            <a:r>
              <a:rPr lang="ko-KR" altLang="en-US" dirty="0" smtClean="0"/>
              <a:t> 가지는 데이터 구조 생성</a:t>
            </a:r>
            <a:endParaRPr lang="en-US" altLang="ko-KR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76872"/>
            <a:ext cx="62865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15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으로 칼럼정보를 넣고 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행에 대한 정보를 넣고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212976"/>
            <a:ext cx="67056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85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생성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5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생성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90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 1 column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데이터를 관리함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63745"/>
            <a:ext cx="29146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2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smtClean="0"/>
              <a:t>list/tuple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을 이용해서 순서쌍을 만들고 데이터를 생성</a:t>
            </a:r>
            <a:endParaRPr lang="en-US" altLang="ko-KR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551306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3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shape, </a:t>
            </a:r>
            <a:r>
              <a:rPr lang="en-US" altLang="ko-KR" dirty="0" err="1" smtClean="0"/>
              <a:t>dtype,strides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속성이 생성됨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6"/>
            <a:ext cx="26003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64905"/>
            <a:ext cx="355282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23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곱하면 결과는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행렬로 처리하고 </a:t>
            </a:r>
            <a:r>
              <a:rPr lang="en-US" altLang="ko-KR" dirty="0" err="1"/>
              <a:t>ndarray</a:t>
            </a:r>
            <a:r>
              <a:rPr lang="ko-KR" altLang="en-US" dirty="0" smtClean="0"/>
              <a:t>타입으로 리턴 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36099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50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column</a:t>
            </a:r>
            <a:r>
              <a:rPr lang="ko-KR" altLang="en-US" dirty="0" smtClean="0"/>
              <a:t>단위로 리스트를 만들어서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에 대입해서  데이터를 생성</a:t>
            </a:r>
            <a:endParaRPr lang="en-US" altLang="ko-KR" dirty="0" smtClean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40968"/>
            <a:ext cx="39624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07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</a:t>
            </a:r>
            <a:r>
              <a:rPr lang="en-US" altLang="ko-KR" dirty="0"/>
              <a:t> S</a:t>
            </a:r>
            <a:r>
              <a:rPr lang="en-US" altLang="ko-KR" dirty="0" smtClean="0"/>
              <a:t>eries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타입에서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추출해서 자동으로 인덱스화 해서 처리</a:t>
            </a:r>
            <a:endParaRPr lang="en-US" altLang="ko-KR" dirty="0" smtClean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7732539" cy="384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64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행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 변</a:t>
            </a:r>
            <a:r>
              <a:rPr lang="ko-KR" altLang="en-US" dirty="0"/>
              <a:t>경</a:t>
            </a:r>
          </a:p>
        </p:txBody>
      </p:sp>
    </p:spTree>
    <p:extLst>
      <p:ext uri="{BB962C8B-B14F-4D97-AF65-F5344CB8AC3E}">
        <p14:creationId xmlns:p14="http://schemas.microsoft.com/office/powerpoint/2010/main" val="1477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행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칼럼 구조 변</a:t>
            </a:r>
            <a:r>
              <a:rPr lang="ko-KR" altLang="en-US" dirty="0"/>
              <a:t>경</a:t>
            </a:r>
          </a:p>
        </p:txBody>
      </p:sp>
    </p:spTree>
    <p:extLst>
      <p:ext uri="{BB962C8B-B14F-4D97-AF65-F5344CB8AC3E}">
        <p14:creationId xmlns:p14="http://schemas.microsoft.com/office/powerpoint/2010/main" val="209594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생성후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기본적으로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명을 추가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805002" y="3179545"/>
            <a:ext cx="1748292" cy="2712240"/>
            <a:chOff x="971600" y="2672858"/>
            <a:chExt cx="1944216" cy="3218511"/>
          </a:xfrm>
        </p:grpSpPr>
        <p:sp>
          <p:nvSpPr>
            <p:cNvPr id="7" name="직사각형 6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95430"/>
            <a:ext cx="23622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41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r>
              <a:rPr lang="en-US" altLang="ko-KR" dirty="0" smtClean="0"/>
              <a:t>:</a:t>
            </a:r>
            <a:r>
              <a:rPr lang="ko-KR" altLang="en-US" dirty="0" smtClean="0"/>
              <a:t>칼럼복사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칼럼을 할당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4968864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06827"/>
            <a:ext cx="3384376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1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multiindex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7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multiinex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정의 후 생성  </a:t>
            </a:r>
            <a:endParaRPr lang="en-US" altLang="ko-KR" dirty="0" smtClean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708920"/>
            <a:ext cx="6153150" cy="362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0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속성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(4,3)*(3,1)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행렬 연산하고 </a:t>
            </a:r>
            <a:r>
              <a:rPr lang="en-US" altLang="ko-KR" dirty="0" smtClean="0"/>
              <a:t>(4,1) </a:t>
            </a:r>
            <a:r>
              <a:rPr lang="ko-KR" altLang="en-US" dirty="0" smtClean="0"/>
              <a:t>배열로 만들고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으로 나눠서 결과값 출력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6" y="2924944"/>
            <a:ext cx="5905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40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3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 조회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7584"/>
              </p:ext>
            </p:extLst>
          </p:nvPr>
        </p:nvGraphicFramePr>
        <p:xfrm>
          <a:off x="755576" y="1844825"/>
          <a:ext cx="7776864" cy="4536502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3931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ko-KR" altLang="en-US" sz="1200" dirty="0" smtClean="0">
                          <a:effectLst/>
                        </a:rPr>
                        <a:t>의 행렬 형태를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원소들의 </a:t>
                      </a:r>
                      <a:r>
                        <a:rPr lang="ko-KR" altLang="en-US" sz="1200" dirty="0" err="1" smtClean="0">
                          <a:effectLst/>
                        </a:rPr>
                        <a:t>갯수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차원에 대한 정보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열에 대한 데이터 타입을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Return the </a:t>
                      </a:r>
                      <a:r>
                        <a:rPr lang="en-US" sz="1200" dirty="0" err="1">
                          <a:effectLst/>
                        </a:rPr>
                        <a:t>ftypes</a:t>
                      </a:r>
                      <a:r>
                        <a:rPr lang="en-US" sz="1200" dirty="0">
                          <a:effectLst/>
                        </a:rPr>
                        <a:t> (indication of sparse/dense and </a:t>
                      </a:r>
                      <a:r>
                        <a:rPr lang="en-US" sz="1200" dirty="0" err="1">
                          <a:effectLst/>
                        </a:rPr>
                        <a:t>dtype</a:t>
                      </a:r>
                      <a:r>
                        <a:rPr lang="en-US" sz="12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칼럼에 대한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열에 대한 축을 접근 표시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Numpy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로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effectLst/>
                        </a:rPr>
                        <a:t>DataFrame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200" dirty="0" smtClean="0">
                          <a:effectLst/>
                        </a:rPr>
                        <a:t>True  </a:t>
                      </a:r>
                      <a:r>
                        <a:rPr lang="ko-KR" altLang="en-US" sz="12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200" dirty="0" smtClean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671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행과 열을 변환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이름과 생일을 </a:t>
            </a:r>
            <a:r>
              <a:rPr lang="ko-KR" altLang="en-US" dirty="0" err="1" smtClean="0"/>
              <a:t>한쌍을</a:t>
            </a:r>
            <a:r>
              <a:rPr lang="ko-KR" altLang="en-US" dirty="0" smtClean="0"/>
              <a:t> 만들어서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으로 생성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45686"/>
            <a:ext cx="547665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25644" y="3212976"/>
            <a:ext cx="2226135" cy="2209669"/>
            <a:chOff x="1745556" y="3301564"/>
            <a:chExt cx="3558111" cy="3092172"/>
          </a:xfrm>
        </p:grpSpPr>
        <p:sp>
          <p:nvSpPr>
            <p:cNvPr id="7" name="직사각형 6"/>
            <p:cNvSpPr/>
            <p:nvPr/>
          </p:nvSpPr>
          <p:spPr>
            <a:xfrm>
              <a:off x="3855138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67404" y="4500741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5138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67404" y="51730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5138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67404" y="5847606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5556" y="5349846"/>
              <a:ext cx="1454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0879" y="3301564"/>
              <a:ext cx="17327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8" name="오른쪽 중괄호 17"/>
            <p:cNvSpPr/>
            <p:nvPr/>
          </p:nvSpPr>
          <p:spPr>
            <a:xfrm rot="10800000">
              <a:off x="3078119" y="4713723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>
              <a:off x="4428676" y="3153400"/>
              <a:ext cx="303406" cy="1204335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90387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35031" y="4006931"/>
              <a:ext cx="647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85943" y="4515446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85943" y="5249834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56929" y="597160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91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속성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Index, columns, axes, shape</a:t>
            </a:r>
            <a:r>
              <a:rPr lang="ko-KR" altLang="en-US" dirty="0" smtClean="0"/>
              <a:t>에 대한 정보 조회</a:t>
            </a:r>
            <a:endParaRPr lang="en-US" altLang="ko-KR" dirty="0" smtClean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636912"/>
            <a:ext cx="6496050" cy="373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6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attribute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, at(indexing/slicing), </a:t>
            </a:r>
            <a:r>
              <a:rPr lang="en-US" altLang="ko-KR" dirty="0" err="1" smtClean="0"/>
              <a:t>ndim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5562600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0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attribute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empty, </a:t>
            </a:r>
            <a:r>
              <a:rPr lang="en-US" altLang="ko-KR" dirty="0" err="1" smtClean="0"/>
              <a:t>ftypes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1339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7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attribute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size, values, T</a:t>
            </a:r>
            <a:r>
              <a:rPr lang="ko-KR" altLang="en-US" dirty="0" smtClean="0"/>
              <a:t>에 대한 속성 값들을 확인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36912"/>
            <a:ext cx="52578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7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축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Axes(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</a:t>
            </a:r>
            <a:r>
              <a:rPr lang="en-US" altLang="ko-KR" sz="2800" dirty="0" smtClean="0"/>
              <a:t>Index</a:t>
            </a:r>
            <a:r>
              <a:rPr lang="ko-KR" altLang="en-US" sz="2800" dirty="0" smtClean="0"/>
              <a:t>클래스를 가지고</a:t>
            </a:r>
            <a:r>
              <a:rPr lang="en-US" altLang="ko-KR" sz="2800" dirty="0" smtClean="0"/>
              <a:t>, index/ columns</a:t>
            </a:r>
            <a:r>
              <a:rPr lang="ko-KR" altLang="en-US" sz="2800" dirty="0" smtClean="0"/>
              <a:t>에 대한 </a:t>
            </a:r>
            <a:r>
              <a:rPr lang="en-US" altLang="ko-KR" sz="2800" dirty="0" smtClean="0"/>
              <a:t>labels</a:t>
            </a:r>
            <a:r>
              <a:rPr lang="ko-KR" altLang="en-US" sz="2800" dirty="0" smtClean="0"/>
              <a:t>구성에 대한 축을 관리</a:t>
            </a:r>
            <a:r>
              <a:rPr lang="en-US" altLang="ko-KR" sz="2800" dirty="0" smtClean="0"/>
              <a:t>(0: </a:t>
            </a:r>
            <a:r>
              <a:rPr lang="ko-KR" altLang="en-US" sz="2800" dirty="0" smtClean="0"/>
              <a:t>행</a:t>
            </a:r>
            <a:r>
              <a:rPr lang="en-US" altLang="ko-KR" sz="2800" dirty="0" smtClean="0"/>
              <a:t>, 1: row)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77247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83968" y="3645024"/>
            <a:ext cx="172819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40558" y="3654219"/>
            <a:ext cx="220385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64088" y="472514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는 행</a:t>
            </a:r>
            <a:r>
              <a:rPr lang="en-US" altLang="ko-KR" dirty="0" smtClean="0"/>
              <a:t>, columns</a:t>
            </a:r>
            <a:r>
              <a:rPr lang="ko-KR" altLang="en-US" dirty="0" smtClean="0"/>
              <a:t>는 열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H="1" flipV="1">
            <a:off x="5148064" y="4014259"/>
            <a:ext cx="1800200" cy="7108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948264" y="4014259"/>
            <a:ext cx="194219" cy="7108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86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empty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원소가 존재하지 않은 </a:t>
            </a:r>
            <a:r>
              <a:rPr lang="en-US" altLang="ko-KR" dirty="0" err="1" smtClean="0"/>
              <a:t>DataFrame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평가할 때 사용</a:t>
            </a:r>
            <a:endParaRPr lang="en-US" altLang="ko-KR" dirty="0" smtClean="0"/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3573016"/>
            <a:ext cx="74485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34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err="1"/>
              <a:t>행</a:t>
            </a:r>
            <a:r>
              <a:rPr lang="ko-KR" altLang="en-US" sz="6000" dirty="0" err="1" smtClean="0"/>
              <a:t>기준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6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:matrix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곱하면 결과는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행렬로 처리하고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타입으로 리턴 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56992"/>
            <a:ext cx="326707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20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1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내부 값 접근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91166"/>
              </p:ext>
            </p:extLst>
          </p:nvPr>
        </p:nvGraphicFramePr>
        <p:xfrm>
          <a:off x="755576" y="1844825"/>
          <a:ext cx="7776864" cy="3384378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5014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effectLst/>
                        </a:rPr>
                        <a:t>설명</a:t>
                      </a:r>
                      <a:endParaRPr lang="en-US" sz="14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Fast label-based scalar </a:t>
                      </a:r>
                      <a:r>
                        <a:rPr lang="en-US" sz="1200" dirty="0" err="1">
                          <a:effectLst/>
                        </a:rPr>
                        <a:t>accessor</a:t>
                      </a:r>
                      <a:endParaRPr lang="en-US" sz="12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blocks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Internal property, property synonym for </a:t>
                      </a:r>
                      <a:r>
                        <a:rPr lang="en-US" sz="1200" dirty="0" err="1">
                          <a:effectLst/>
                        </a:rPr>
                        <a:t>as_blocks</a:t>
                      </a:r>
                      <a:r>
                        <a:rPr lang="en-US" sz="1200" dirty="0">
                          <a:effectLst/>
                        </a:rPr>
                        <a:t>()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iat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Fast integer location scalar </a:t>
                      </a:r>
                      <a:r>
                        <a:rPr lang="en-US" sz="1200" dirty="0" err="1">
                          <a:effectLst/>
                        </a:rPr>
                        <a:t>accessor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iloc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Purely integer-location based indexing for selection by position.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ix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A primarily label-location based indexer, with integer position fallback.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0485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Purely label-location based indexer for selection by label.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가지고 있는 정보를 검색 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5248275" cy="363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6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DataFrame.blocks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blocks </a:t>
            </a:r>
            <a:r>
              <a:rPr lang="ko-KR" altLang="en-US" dirty="0" smtClean="0"/>
              <a:t>속성에 정의된 타입을 기준으로 칼럼 정보를 검색 </a:t>
            </a:r>
            <a:endParaRPr lang="en-US" altLang="ko-KR" dirty="0" smtClean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54" y="2492896"/>
            <a:ext cx="52482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6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DataFrame.iat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iat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636912"/>
            <a:ext cx="5467350" cy="394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7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iloc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348880"/>
            <a:ext cx="4165104" cy="42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4" y="3717032"/>
            <a:ext cx="352839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0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smtClean="0"/>
              <a:t>열 구조 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3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DataFrame.ix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ix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4176464" cy="439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3672408" cy="276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0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행과열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ix </a:t>
            </a:r>
            <a:r>
              <a:rPr lang="ko-KR" altLang="en-US" dirty="0" smtClean="0"/>
              <a:t>속성을 이용해서 행과 열을 동시에 검색 </a:t>
            </a:r>
            <a:r>
              <a:rPr lang="en-US" altLang="ko-KR" dirty="0" smtClean="0"/>
              <a:t>([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), 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273903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047664" y="3889316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26456"/>
            <a:ext cx="38004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/>
              <a:t>행과열</a:t>
            </a:r>
            <a:r>
              <a:rPr lang="ko-KR" altLang="en-US" dirty="0"/>
              <a:t> 검색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/>
              <a:t>ix </a:t>
            </a:r>
            <a:r>
              <a:rPr lang="ko-KR" altLang="en-US" dirty="0"/>
              <a:t>속성을 이용해서 행과 </a:t>
            </a:r>
            <a:r>
              <a:rPr lang="ko-KR" altLang="en-US" dirty="0" smtClean="0"/>
              <a:t>복수의 열을 </a:t>
            </a:r>
            <a:r>
              <a:rPr lang="ko-KR" altLang="en-US" dirty="0"/>
              <a:t>동시에 검색 </a:t>
            </a:r>
            <a:r>
              <a:rPr lang="en-US" altLang="ko-KR" dirty="0"/>
              <a:t>([ </a:t>
            </a:r>
            <a:r>
              <a:rPr lang="ko-KR" altLang="en-US" dirty="0"/>
              <a:t>행</a:t>
            </a:r>
            <a:r>
              <a:rPr lang="en-US" altLang="ko-KR" dirty="0"/>
              <a:t>(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: ),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29161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02921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5827"/>
            <a:ext cx="39338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20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함수 호출과 동일하게 처리됨</a:t>
            </a:r>
            <a:endParaRPr lang="en-US" altLang="ko-KR" dirty="0" smtClean="0"/>
          </a:p>
        </p:txBody>
      </p:sp>
      <p:pic>
        <p:nvPicPr>
          <p:cNvPr id="2050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2880320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34" y="2929408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93096"/>
            <a:ext cx="347662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계산차이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슬라이싱할</a:t>
            </a:r>
            <a:r>
              <a:rPr lang="ko-KR" altLang="en-US" sz="2800" dirty="0" smtClean="0"/>
              <a:t> 경우는 뒤에 행이 포함되지 않지만 내부 속성으로 </a:t>
            </a:r>
            <a:r>
              <a:rPr lang="ko-KR" altLang="en-US" sz="2800" dirty="0" err="1" smtClean="0"/>
              <a:t>접근시는</a:t>
            </a:r>
            <a:r>
              <a:rPr lang="ko-KR" altLang="en-US" sz="2800" dirty="0" smtClean="0"/>
              <a:t> 뒤에 행도 포함해서 표시 </a:t>
            </a:r>
            <a:endParaRPr lang="en-US" altLang="ko-KR" sz="2800" dirty="0" smtClean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2" y="3429000"/>
            <a:ext cx="4981575" cy="306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9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loc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00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824922"/>
              </p:ext>
            </p:extLst>
          </p:nvPr>
        </p:nvGraphicFramePr>
        <p:xfrm>
          <a:off x="1043608" y="3146899"/>
          <a:ext cx="7056784" cy="2370332"/>
        </p:xfrm>
        <a:graphic>
          <a:graphicData uri="http://schemas.openxmlformats.org/drawingml/2006/table">
            <a:tbl>
              <a:tblPr/>
              <a:tblGrid>
                <a:gridCol w="2055609"/>
                <a:gridCol w="5001175"/>
              </a:tblGrid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Indexers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s.loc</a:t>
                      </a:r>
                      <a:r>
                        <a:rPr lang="en-US" dirty="0">
                          <a:effectLst/>
                        </a:rPr>
                        <a:t>[indexer]</a:t>
                      </a: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DataFrame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df.loc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row_indexer,column_indexer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p.loc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item_indexer,major_indexer,minor_indexer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DataFrame.loc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로 내부 값을 조회 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4173488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96044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7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행 이름 부여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행에 이름을 부여</a:t>
            </a:r>
            <a:r>
              <a:rPr lang="en-US" altLang="ko-KR" dirty="0" smtClean="0"/>
              <a:t>(index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61545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6" y="2852935"/>
            <a:ext cx="3962400" cy="34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1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단일 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행을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391564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32481" y="3889316"/>
            <a:ext cx="2141487" cy="8968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38358"/>
            <a:ext cx="3819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6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멀티 행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멀티행을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: ])</a:t>
            </a:r>
            <a:r>
              <a:rPr lang="ko-KR" altLang="en-US" dirty="0" smtClean="0"/>
              <a:t>을 사용하지만 이름으로 </a:t>
            </a:r>
            <a:r>
              <a:rPr lang="ko-KR" altLang="en-US" dirty="0" err="1" smtClean="0"/>
              <a:t>검색시에는</a:t>
            </a:r>
            <a:r>
              <a:rPr lang="ko-KR" altLang="en-US" dirty="0" smtClean="0"/>
              <a:t> 해당 이름까지 포함해서 처리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58721" y="340121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61496" y="389897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71812"/>
            <a:ext cx="36480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2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DataFrame.loc</a:t>
            </a:r>
            <a:r>
              <a:rPr lang="en-US" altLang="ko-KR" dirty="0" smtClean="0"/>
              <a:t> : label</a:t>
            </a:r>
            <a:r>
              <a:rPr lang="ko-KR" altLang="en-US" dirty="0" smtClean="0"/>
              <a:t>로 조회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loc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Label</a:t>
            </a:r>
            <a:r>
              <a:rPr lang="ko-KR" altLang="en-US" dirty="0" smtClean="0"/>
              <a:t>을 지정해서 내부 값을 조회 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742" y="2564904"/>
            <a:ext cx="4733925" cy="392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8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smtClean="0"/>
              <a:t>칼럼기</a:t>
            </a:r>
            <a:r>
              <a:rPr lang="ko-KR" altLang="en-US" sz="6000" dirty="0"/>
              <a:t>준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4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칼럼 구조 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7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 : </a:t>
            </a:r>
            <a:r>
              <a:rPr lang="en-US" altLang="ko-KR" dirty="0" err="1" smtClean="0"/>
              <a:t>asmatrix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타입과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연산을 할 경우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전환후</a:t>
            </a:r>
            <a:r>
              <a:rPr lang="ko-KR" altLang="en-US" dirty="0" smtClean="0"/>
              <a:t> 연산처리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3501008"/>
            <a:ext cx="34956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4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[ ]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62076"/>
              </p:ext>
            </p:extLst>
          </p:nvPr>
        </p:nvGraphicFramePr>
        <p:xfrm>
          <a:off x="827584" y="2793717"/>
          <a:ext cx="7631634" cy="2939539"/>
        </p:xfrm>
        <a:graphic>
          <a:graphicData uri="http://schemas.openxmlformats.org/drawingml/2006/table">
            <a:tbl>
              <a:tblPr/>
              <a:tblGrid>
                <a:gridCol w="1943001"/>
                <a:gridCol w="2304256"/>
                <a:gridCol w="3384377"/>
              </a:tblGrid>
              <a:tr h="584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Selection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Return Value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830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series[label]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scalar value</a:t>
                      </a: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DataFrame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frame[colname]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Series corresponding to </a:t>
                      </a:r>
                      <a:r>
                        <a:rPr lang="en-US" dirty="0" err="1">
                          <a:effectLst/>
                        </a:rPr>
                        <a:t>colname</a:t>
                      </a:r>
                      <a:endParaRPr lang="en-US" dirty="0">
                        <a:effectLst/>
                      </a:endParaRP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panel[</a:t>
                      </a:r>
                      <a:r>
                        <a:rPr lang="en-US" dirty="0" err="1">
                          <a:effectLst/>
                        </a:rPr>
                        <a:t>itemname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DataFrame</a:t>
                      </a:r>
                      <a:r>
                        <a:rPr lang="en-US" dirty="0">
                          <a:effectLst/>
                        </a:rPr>
                        <a:t> corresponding to the </a:t>
                      </a:r>
                      <a:r>
                        <a:rPr lang="en-US" dirty="0" err="1">
                          <a:effectLst/>
                        </a:rPr>
                        <a:t>itemname</a:t>
                      </a:r>
                      <a:endParaRPr lang="en-US" dirty="0">
                        <a:effectLst/>
                      </a:endParaRPr>
                    </a:p>
                  </a:txBody>
                  <a:tcPr marL="108000" marR="10800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23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칼럼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79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없는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</a:t>
            </a:r>
            <a:r>
              <a:rPr lang="en-US" altLang="ko-KR" dirty="0" err="1" smtClean="0"/>
              <a:t>scala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할당시</a:t>
            </a:r>
            <a:r>
              <a:rPr lang="ko-KR" altLang="en-US" dirty="0" smtClean="0"/>
              <a:t> 행에 맞춰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4529260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98188"/>
            <a:ext cx="3024336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6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삭제</a:t>
            </a:r>
            <a:endParaRPr lang="en-US" altLang="ko-KR" dirty="0" smtClean="0"/>
          </a:p>
        </p:txBody>
      </p:sp>
      <p:grpSp>
        <p:nvGrpSpPr>
          <p:cNvPr id="24" name="그룹 23"/>
          <p:cNvGrpSpPr/>
          <p:nvPr/>
        </p:nvGrpSpPr>
        <p:grpSpPr>
          <a:xfrm>
            <a:off x="4601604" y="3376030"/>
            <a:ext cx="1748292" cy="2712240"/>
            <a:chOff x="971600" y="2672858"/>
            <a:chExt cx="1944216" cy="3218511"/>
          </a:xfrm>
        </p:grpSpPr>
        <p:sp>
          <p:nvSpPr>
            <p:cNvPr id="28" name="직사각형 27"/>
            <p:cNvSpPr/>
            <p:nvPr/>
          </p:nvSpPr>
          <p:spPr>
            <a:xfrm>
              <a:off x="2267744" y="364502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7744" y="4442825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67744" y="5243297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71600" y="490623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6496" y="2672858"/>
              <a:ext cx="576064" cy="43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33" name="오른쪽 중괄호 32"/>
            <p:cNvSpPr/>
            <p:nvPr/>
          </p:nvSpPr>
          <p:spPr>
            <a:xfrm rot="10800000">
              <a:off x="1403648" y="3897762"/>
              <a:ext cx="360040" cy="195851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5736" y="33785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64338" y="366247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64338" y="4533944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32072" y="5390445"/>
              <a:ext cx="369332" cy="465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07994"/>
            <a:ext cx="25431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4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칼럼 삭제 </a:t>
            </a:r>
            <a:r>
              <a:rPr lang="en-US" altLang="ko-KR" dirty="0" smtClean="0"/>
              <a:t>: 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drop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삭제</a:t>
            </a:r>
            <a:endParaRPr lang="en-US" altLang="ko-KR" dirty="0" smtClean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636606"/>
            <a:ext cx="3312368" cy="393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04262"/>
            <a:ext cx="4464496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04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칼럼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57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 smtClean="0"/>
              <a:t>칼럼값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기존에 존재한 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값을 추가할 경우 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되어 칼럼이 변경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5127452" y="3518682"/>
            <a:ext cx="2483456" cy="2615282"/>
            <a:chOff x="4089891" y="3460358"/>
            <a:chExt cx="2483456" cy="2615282"/>
          </a:xfrm>
        </p:grpSpPr>
        <p:sp>
          <p:nvSpPr>
            <p:cNvPr id="7" name="직사각형 6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03" y="2761824"/>
            <a:ext cx="2800350" cy="359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04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칼럼 검</a:t>
            </a:r>
            <a:r>
              <a:rPr lang="ko-KR" altLang="en-US" dirty="0"/>
              <a:t>색</a:t>
            </a:r>
          </a:p>
        </p:txBody>
      </p:sp>
    </p:spTree>
    <p:extLst>
      <p:ext uri="{BB962C8B-B14F-4D97-AF65-F5344CB8AC3E}">
        <p14:creationId xmlns:p14="http://schemas.microsoft.com/office/powerpoint/2010/main" val="8778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단일 열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단일 열을 인덱스 </a:t>
            </a:r>
            <a:r>
              <a:rPr lang="ko-KR" altLang="en-US" dirty="0"/>
              <a:t>방식</a:t>
            </a:r>
            <a:r>
              <a:rPr lang="en-US" altLang="ko-KR" dirty="0"/>
              <a:t>([ </a:t>
            </a:r>
            <a:r>
              <a:rPr lang="en-US" altLang="ko-KR" dirty="0" smtClean="0"/>
              <a:t> </a:t>
            </a:r>
            <a:r>
              <a:rPr lang="en-US" altLang="ko-KR" dirty="0"/>
              <a:t>])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374111" y="3517741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47872" y="4015493"/>
            <a:ext cx="1062180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7717"/>
            <a:ext cx="3810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537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멀티 열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멀티 열은  </a:t>
            </a:r>
            <a:r>
              <a:rPr lang="ko-KR" altLang="en-US" dirty="0" err="1" smtClean="0"/>
              <a:t>슬라이스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</a:t>
            </a:r>
            <a:r>
              <a:rPr lang="en-US" altLang="ko-KR" dirty="0"/>
              <a:t>[ </a:t>
            </a:r>
            <a:r>
              <a:rPr lang="en-US" altLang="ko-KR" dirty="0" smtClean="0"/>
              <a:t>[ , ] ])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 smtClean="0"/>
              <a:t>을 사용하지만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리스트로 작성해서 검색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5118363" y="3430788"/>
            <a:ext cx="2483456" cy="2615282"/>
            <a:chOff x="4089891" y="3460358"/>
            <a:chExt cx="2483456" cy="2615282"/>
          </a:xfrm>
        </p:grpSpPr>
        <p:sp>
          <p:nvSpPr>
            <p:cNvPr id="19" name="직사각형 18"/>
            <p:cNvSpPr/>
            <p:nvPr/>
          </p:nvSpPr>
          <p:spPr>
            <a:xfrm>
              <a:off x="5255419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55419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55419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891" y="5245464"/>
              <a:ext cx="518012" cy="31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행</a:t>
              </a: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7009" y="3460358"/>
              <a:ext cx="51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열 </a:t>
              </a:r>
              <a:endParaRPr lang="en-US" altLang="ko-KR" dirty="0" smtClean="0"/>
            </a:p>
          </p:txBody>
        </p:sp>
        <p:sp>
          <p:nvSpPr>
            <p:cNvPr id="29" name="오른쪽 중괄호 28"/>
            <p:cNvSpPr/>
            <p:nvPr/>
          </p:nvSpPr>
          <p:spPr>
            <a:xfrm rot="10800000">
              <a:off x="4478400" y="4395627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0667" y="3958110"/>
              <a:ext cx="647516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92665" y="419735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92665" y="4931738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3651" y="5653511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90583" y="4182645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990583" y="485495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90583" y="5529510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5831" y="3958110"/>
              <a:ext cx="647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892123" y="3928540"/>
            <a:ext cx="2141487" cy="23087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3743325" cy="382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70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</a:t>
            </a:r>
            <a:r>
              <a:rPr lang="ko-KR" altLang="en-US" dirty="0" smtClean="0"/>
              <a:t>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85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사전형</a:t>
            </a:r>
            <a:r>
              <a:rPr lang="ko-KR" altLang="en-US" dirty="0"/>
              <a:t>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[“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”]</a:t>
            </a:r>
            <a:r>
              <a:rPr lang="ko-KR" altLang="en-US" dirty="0" smtClean="0"/>
              <a:t>으로 조회하면  칼럼 기준으로 접근해서 데이터 검색</a:t>
            </a:r>
            <a:endParaRPr lang="en-US" altLang="ko-KR" dirty="0" smtClean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8555"/>
            <a:ext cx="5616624" cy="409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12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여러개</a:t>
            </a:r>
            <a:r>
              <a:rPr lang="ko-KR" altLang="en-US" dirty="0" smtClean="0"/>
              <a:t> 사전형</a:t>
            </a:r>
            <a:r>
              <a:rPr lang="ko-KR" altLang="en-US" dirty="0"/>
              <a:t>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여러 개의 칼럼을 기준으로 접근해서 데이터 검색</a:t>
            </a:r>
            <a:endParaRPr lang="en-US" altLang="ko-KR" dirty="0" smtClean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2"/>
            <a:ext cx="6408711" cy="397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3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객체의 속성에 접근하는 것처럼 칼럼이름을 속성으로 표시해서 접근해 데이터 검색</a:t>
            </a:r>
            <a:endParaRPr lang="en-US" altLang="ko-KR" dirty="0" smtClean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5472608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68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열단위</a:t>
            </a:r>
            <a:r>
              <a:rPr lang="ko-KR" altLang="en-US" dirty="0" smtClean="0"/>
              <a:t> 값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78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접</a:t>
            </a:r>
            <a:r>
              <a:rPr lang="ko-KR" altLang="en-US" dirty="0"/>
              <a:t>근</a:t>
            </a:r>
            <a:r>
              <a:rPr lang="en-US" altLang="ko-KR" dirty="0" smtClean="0"/>
              <a:t>: swap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처리를 하려면 </a:t>
            </a:r>
            <a:r>
              <a:rPr lang="en-US" altLang="ko-KR" dirty="0" err="1" smtClean="0"/>
              <a:t>indexinf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처리하기 위해 리스트에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사용해서 처리</a:t>
            </a:r>
            <a:endParaRPr lang="en-US" altLang="ko-KR" dirty="0" smtClean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24" y="2852936"/>
            <a:ext cx="5448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1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논리식 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3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논리식을 표현하면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 출력됨</a:t>
            </a:r>
            <a:endParaRPr lang="en-US" altLang="ko-KR" dirty="0" smtClean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94" y="2708920"/>
            <a:ext cx="5353050" cy="36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4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multi index </a:t>
            </a:r>
            <a:r>
              <a:rPr lang="ko-KR" altLang="en-US" sz="6000" dirty="0" smtClean="0"/>
              <a:t>기준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ko-KR" altLang="en-US" sz="6000" dirty="0" smtClean="0"/>
              <a:t>접근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28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multi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71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multiindex</a:t>
            </a:r>
            <a:r>
              <a:rPr lang="ko-KR" altLang="en-US" dirty="0" smtClean="0"/>
              <a:t>로 구성해서 생성 </a:t>
            </a:r>
            <a:endParaRPr lang="en-US" altLang="ko-KR" dirty="0" smtClean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6257925" cy="363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0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92138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벡터곱</a:t>
            </a:r>
            <a:r>
              <a:rPr lang="en-US" altLang="ko-KR" dirty="0"/>
              <a:t>(vector</a:t>
            </a:r>
            <a:r>
              <a:rPr lang="ko-KR" altLang="en-US" dirty="0"/>
              <a:t>곱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cross product) </a:t>
            </a:r>
            <a:r>
              <a:rPr lang="ko-KR" altLang="en-US" dirty="0"/>
              <a:t>또는 외적</a:t>
            </a:r>
            <a:r>
              <a:rPr lang="en-US" altLang="ko-KR" dirty="0"/>
              <a:t>(</a:t>
            </a:r>
            <a:r>
              <a:rPr lang="ko-KR" altLang="en-US" dirty="0"/>
              <a:t>外積</a:t>
            </a:r>
            <a:r>
              <a:rPr lang="en-US" altLang="ko-KR" dirty="0"/>
              <a:t>)</a:t>
            </a:r>
            <a:r>
              <a:rPr lang="ko-KR" altLang="en-US" dirty="0"/>
              <a:t>은 수학에서 </a:t>
            </a:r>
            <a:r>
              <a:rPr lang="en-US" altLang="ko-KR" dirty="0"/>
              <a:t>3</a:t>
            </a:r>
            <a:r>
              <a:rPr lang="ko-KR" altLang="en-US" dirty="0"/>
              <a:t>차원 공간의 벡터들간의 이항연산의 일종이다</a:t>
            </a:r>
            <a:r>
              <a:rPr lang="en-US" altLang="ko-KR" dirty="0"/>
              <a:t>. </a:t>
            </a:r>
            <a:r>
              <a:rPr lang="ko-KR" altLang="en-US" dirty="0"/>
              <a:t>연산의 결과가 스칼라인 </a:t>
            </a:r>
            <a:r>
              <a:rPr lang="ko-KR" altLang="en-US" dirty="0" err="1"/>
              <a:t>스칼라곱과는</a:t>
            </a:r>
            <a:r>
              <a:rPr lang="ko-KR" altLang="en-US" dirty="0"/>
              <a:t> 달리 연산의 결과가 </a:t>
            </a:r>
            <a:r>
              <a:rPr lang="ko-KR" altLang="en-US" dirty="0" smtClean="0"/>
              <a:t>벡터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83568" y="4797152"/>
            <a:ext cx="482453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 a = [0,0,1]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b = [0,1,0]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a*b = [0-1,0-0,0-0] = [-1,0,0]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86104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주요 산식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a*b = (a2b3</a:t>
            </a:r>
            <a:r>
              <a:rPr lang="en-US" altLang="ko-KR" dirty="0"/>
              <a:t>−a3b2</a:t>
            </a:r>
            <a:r>
              <a:rPr lang="en-US" altLang="ko-KR" dirty="0" smtClean="0"/>
              <a:t>, a3b1</a:t>
            </a:r>
            <a:r>
              <a:rPr lang="en-US" altLang="ko-KR" dirty="0"/>
              <a:t>−a1b3</a:t>
            </a:r>
            <a:r>
              <a:rPr lang="en-US" altLang="ko-KR" dirty="0" smtClean="0"/>
              <a:t>, a1b2</a:t>
            </a:r>
            <a:r>
              <a:rPr lang="en-US" altLang="ko-KR" dirty="0"/>
              <a:t>−a2b1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1266" name="Picture 2" descr="Vector cross produc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45024"/>
            <a:ext cx="224330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4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구분해서 접근해서 조회함</a:t>
            </a:r>
            <a:endParaRPr lang="en-US" altLang="ko-KR" dirty="0" smtClean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924944"/>
            <a:ext cx="60579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9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하위 칼럼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구조에 따라 순차적 접근해서 조회함</a:t>
            </a:r>
            <a:endParaRPr lang="en-US" altLang="ko-KR" dirty="0" smtClean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6096000" cy="351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2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ko-KR" altLang="en-US" sz="6000" dirty="0" err="1" smtClean="0"/>
              <a:t>메소드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3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astype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14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타입 변환 후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astype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80486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0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타입 변환 후 생성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타입을 변경해서 다른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562600" cy="367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45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copy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새로운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생성 기본이 </a:t>
            </a:r>
            <a:r>
              <a:rPr lang="en-US" altLang="ko-KR" dirty="0" err="1" smtClean="0"/>
              <a:t>deepcopy</a:t>
            </a:r>
            <a:endParaRPr lang="en-US" altLang="ko-KR" dirty="0" smtClean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791200" cy="327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9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카피 후 생성 </a:t>
            </a:r>
            <a:r>
              <a:rPr lang="en-US" altLang="ko-KR" dirty="0" smtClean="0"/>
              <a:t>: copy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copy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생성하면 다른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생성되지만 값을 비교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인스턴스비교</a:t>
            </a:r>
            <a:r>
              <a:rPr lang="en-US" altLang="ko-KR" dirty="0" smtClean="0"/>
              <a:t>(is)</a:t>
            </a:r>
            <a:r>
              <a:rPr lang="ko-KR" altLang="en-US" dirty="0" smtClean="0"/>
              <a:t>는 다른 결과가 나옴</a:t>
            </a:r>
            <a:endParaRPr lang="en-US" altLang="ko-KR" dirty="0" smtClean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8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2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벡터곱</a:t>
            </a:r>
            <a:r>
              <a:rPr lang="ko-KR" altLang="en-US" dirty="0" smtClean="0"/>
              <a:t> 연산을 </a:t>
            </a:r>
            <a:r>
              <a:rPr lang="en-US" altLang="ko-KR" dirty="0" err="1" smtClean="0"/>
              <a:t>np.cross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처리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248472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1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iteritems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칼럼명과 </a:t>
            </a:r>
            <a:r>
              <a:rPr lang="ko-KR" altLang="en-US" dirty="0" err="1" smtClean="0"/>
              <a:t>칼럼값들의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(column name,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02" y="2492896"/>
            <a:ext cx="5286375" cy="393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1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iterrows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192688" cy="39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27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itertuples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하게 처리하면 </a:t>
            </a:r>
            <a:r>
              <a:rPr lang="ko-KR" altLang="en-US" dirty="0" err="1"/>
              <a:t>행</a:t>
            </a:r>
            <a:r>
              <a:rPr lang="ko-KR" altLang="en-US" dirty="0" err="1" smtClean="0"/>
              <a:t>명과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행값들의</a:t>
            </a:r>
            <a:r>
              <a:rPr lang="ko-KR" altLang="en-US" dirty="0" smtClean="0"/>
              <a:t> 쌍</a:t>
            </a:r>
            <a:r>
              <a:rPr lang="en-US" altLang="ko-KR" dirty="0" smtClean="0"/>
              <a:t>(index, Series)</a:t>
            </a:r>
            <a:r>
              <a:rPr lang="ko-KR" altLang="en-US" dirty="0" smtClean="0"/>
              <a:t>으로 조회</a:t>
            </a:r>
            <a:endParaRPr lang="en-US" altLang="ko-KR" dirty="0" smtClean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852936"/>
            <a:ext cx="6336704" cy="377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3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Inserting/</a:t>
            </a:r>
            <a:r>
              <a:rPr lang="en-US" altLang="ko-KR" dirty="0" err="1" smtClean="0"/>
              <a:t>poping</a:t>
            </a:r>
            <a:r>
              <a:rPr lang="en-US" altLang="ko-KR" dirty="0" smtClean="0"/>
              <a:t> data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7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삽입</a:t>
            </a:r>
            <a:r>
              <a:rPr lang="en-US" altLang="ko-KR" dirty="0" smtClean="0"/>
              <a:t>: insert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Insert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새로운 칼럼을 삽입</a:t>
            </a:r>
            <a:endParaRPr lang="en-US" altLang="ko-KR" dirty="0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2936"/>
            <a:ext cx="4514254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157735"/>
            <a:ext cx="3600399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12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칼럼 삭</a:t>
            </a:r>
            <a:r>
              <a:rPr lang="ko-KR" altLang="en-US" dirty="0"/>
              <a:t>제</a:t>
            </a:r>
            <a:r>
              <a:rPr lang="en-US" altLang="ko-KR" dirty="0" smtClean="0"/>
              <a:t>: pop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Pop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칼럼을 꺼낸 후 삭제하기</a:t>
            </a:r>
            <a:endParaRPr lang="en-US" altLang="ko-KR" dirty="0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377886"/>
            <a:ext cx="4158630" cy="414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63512"/>
            <a:ext cx="3600400" cy="213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53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Missing data </a:t>
            </a:r>
            <a:r>
              <a:rPr lang="en-US" altLang="ko-KR" dirty="0" smtClean="0"/>
              <a:t>handling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64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</a:t>
            </a:r>
            <a:r>
              <a:rPr lang="en-US" altLang="ko-KR" dirty="0" err="1" smtClean="0"/>
              <a:t>snull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notnull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Null </a:t>
            </a:r>
            <a:r>
              <a:rPr lang="ko-KR" altLang="en-US" dirty="0" smtClean="0"/>
              <a:t>여부 체크하여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표현으로 확인</a:t>
            </a:r>
            <a:endParaRPr lang="en-US" altLang="ko-KR" dirty="0" smtClean="0"/>
          </a:p>
        </p:txBody>
      </p:sp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24944"/>
            <a:ext cx="4248472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420888"/>
            <a:ext cx="2486025" cy="411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51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한 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492896"/>
            <a:ext cx="5305425" cy="42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36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Replace : </a:t>
            </a:r>
            <a:r>
              <a:rPr lang="ko-KR" altLang="en-US" dirty="0" smtClean="0"/>
              <a:t>원소 여러 개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원소를 검색한 후에 대치시킴</a:t>
            </a:r>
            <a:endParaRPr lang="en-US" altLang="ko-KR" dirty="0" smtClean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4943475" cy="385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67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dirty="0" smtClean="0"/>
              <a:t> </a:t>
            </a:r>
            <a:r>
              <a:rPr lang="en-US" altLang="ko-KR" sz="9600" dirty="0" smtClean="0"/>
              <a:t/>
            </a:r>
            <a:br>
              <a:rPr lang="en-US" altLang="ko-KR" sz="9600" dirty="0" smtClean="0"/>
            </a:br>
            <a:r>
              <a:rPr lang="en-US" altLang="ko-KR" sz="6000" dirty="0" smtClean="0"/>
              <a:t>array</a:t>
            </a:r>
            <a:br>
              <a:rPr lang="en-US" altLang="ko-KR" sz="6000" dirty="0" smtClean="0"/>
            </a:br>
            <a:r>
              <a:rPr lang="ko-KR" altLang="en-US" sz="6000" dirty="0" smtClean="0"/>
              <a:t>검색</a:t>
            </a:r>
            <a:r>
              <a:rPr lang="en-US" altLang="ko-KR" sz="6000" dirty="0" smtClean="0"/>
              <a:t>/</a:t>
            </a:r>
            <a:r>
              <a:rPr lang="ko-KR" altLang="en-US" sz="6000" dirty="0" smtClean="0"/>
              <a:t>갱신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하</a:t>
            </a:r>
            <a:r>
              <a:rPr lang="ko-KR" altLang="en-US" sz="6700" dirty="0" smtClean="0"/>
              <a:t>기</a:t>
            </a:r>
            <a:endParaRPr lang="ko-KR" altLang="en-US" sz="67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6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Sort/</a:t>
            </a:r>
            <a:r>
              <a:rPr lang="en-US" altLang="ko-KR" dirty="0" err="1" smtClean="0"/>
              <a:t>reindex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56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sort_value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</a:t>
            </a:r>
            <a:r>
              <a:rPr lang="en-US" altLang="ko-KR" dirty="0" smtClean="0"/>
              <a:t>sorting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924944"/>
            <a:ext cx="5286375" cy="351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4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reindex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492896"/>
            <a:ext cx="53816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0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원소에 대한  </a:t>
            </a:r>
            <a:r>
              <a:rPr lang="en-US" altLang="ko-KR" dirty="0" err="1" smtClean="0"/>
              <a:t>reindexing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18" y="2348880"/>
            <a:ext cx="5743575" cy="423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50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산술연산자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6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산술연산자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smtClean="0"/>
              <a:t>간의 산술연산 계산</a:t>
            </a:r>
            <a:endParaRPr lang="en-US" altLang="ko-KR" dirty="0" smtClean="0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92896"/>
            <a:ext cx="4968552" cy="377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8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DataFrame</a:t>
            </a:r>
            <a:r>
              <a:rPr lang="en-US" altLang="ko-KR" dirty="0" smtClean="0"/>
              <a:t> head/tail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21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head()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8920"/>
            <a:ext cx="37052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381642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en-US" altLang="ko-KR" dirty="0" smtClean="0"/>
              <a:t>tail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7331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DataFrame</a:t>
            </a:r>
            <a:r>
              <a:rPr lang="ko-KR" altLang="en-US" dirty="0"/>
              <a:t>은  </a:t>
            </a:r>
            <a:r>
              <a:rPr lang="en-US" altLang="ko-KR" dirty="0" smtClean="0"/>
              <a:t>tail()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</a:t>
            </a:r>
            <a:r>
              <a:rPr lang="en-US" altLang="ko-KR" dirty="0" smtClean="0"/>
              <a:t>default=5</a:t>
            </a:r>
            <a:r>
              <a:rPr lang="ko-KR" altLang="en-US" dirty="0" smtClean="0"/>
              <a:t>까지  검색</a:t>
            </a:r>
            <a:endParaRPr lang="en-US" altLang="ko-KR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36912"/>
            <a:ext cx="36099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35555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0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924944"/>
            <a:ext cx="8258175" cy="351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23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1</a:t>
            </a:r>
            <a:r>
              <a:rPr lang="ko-KR" altLang="en-US" dirty="0" smtClean="0"/>
              <a:t>칼럼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하나의 칼럼을 기준으로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화해서 칼럼들에 대한 연산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16293"/>
              </p:ext>
            </p:extLst>
          </p:nvPr>
        </p:nvGraphicFramePr>
        <p:xfrm>
          <a:off x="6228184" y="2780928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491539"/>
              </p:ext>
            </p:extLst>
          </p:nvPr>
        </p:nvGraphicFramePr>
        <p:xfrm>
          <a:off x="6228184" y="4757519"/>
          <a:ext cx="1584176" cy="1080169"/>
        </p:xfrm>
        <a:graphic>
          <a:graphicData uri="http://schemas.openxmlformats.org/drawingml/2006/table">
            <a:tbl>
              <a:tblPr/>
              <a:tblGrid>
                <a:gridCol w="576064"/>
                <a:gridCol w="504056"/>
                <a:gridCol w="504056"/>
              </a:tblGrid>
              <a:tr h="31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/>
                      </a:r>
                      <a:br>
                        <a:rPr lang="en-US" sz="800" b="1" dirty="0">
                          <a:effectLst/>
                        </a:rPr>
                      </a:b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smtClean="0">
                          <a:effectLst/>
                        </a:rPr>
                        <a:t>one</a:t>
                      </a:r>
                      <a:endParaRPr 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705948" y="4077072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672408" cy="392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0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칼럼기준을 그룹을 연계해서 서비스 진행하지만 인덱스가 </a:t>
            </a:r>
            <a:r>
              <a:rPr lang="en-US" altLang="ko-KR" dirty="0" smtClean="0"/>
              <a:t>multi index</a:t>
            </a:r>
            <a:r>
              <a:rPr lang="ko-KR" altLang="en-US" dirty="0" smtClean="0"/>
              <a:t>로 변함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341081"/>
              </p:ext>
            </p:extLst>
          </p:nvPr>
        </p:nvGraphicFramePr>
        <p:xfrm>
          <a:off x="5994513" y="3271736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472277" y="4567880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117872"/>
              </p:ext>
            </p:extLst>
          </p:nvPr>
        </p:nvGraphicFramePr>
        <p:xfrm>
          <a:off x="5994513" y="5336996"/>
          <a:ext cx="1656186" cy="914400"/>
        </p:xfrm>
        <a:graphic>
          <a:graphicData uri="http://schemas.openxmlformats.org/drawingml/2006/table">
            <a:tbl>
              <a:tblPr/>
              <a:tblGrid>
                <a:gridCol w="552062"/>
                <a:gridCol w="552062"/>
                <a:gridCol w="55206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3733800" cy="355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여러 칼럼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as_index</a:t>
            </a:r>
            <a:r>
              <a:rPr lang="en-US" altLang="ko-KR" dirty="0" smtClean="0"/>
              <a:t>=False</a:t>
            </a:r>
            <a:r>
              <a:rPr lang="ko-KR" altLang="en-US" dirty="0" smtClean="0"/>
              <a:t>로 처리해서 </a:t>
            </a:r>
            <a:r>
              <a:rPr lang="en-US" altLang="ko-KR" dirty="0" err="1" smtClean="0"/>
              <a:t>grouby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이후에도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구성이 변하지 않도록 처리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37021"/>
              </p:ext>
            </p:extLst>
          </p:nvPr>
        </p:nvGraphicFramePr>
        <p:xfrm>
          <a:off x="5885791" y="3284984"/>
          <a:ext cx="1584176" cy="1097280"/>
        </p:xfrm>
        <a:graphic>
          <a:graphicData uri="http://schemas.openxmlformats.org/drawingml/2006/table">
            <a:tbl>
              <a:tblPr/>
              <a:tblGrid>
                <a:gridCol w="396044"/>
                <a:gridCol w="396044"/>
                <a:gridCol w="396044"/>
                <a:gridCol w="3960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letter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363555" y="4581128"/>
            <a:ext cx="484632" cy="4892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46366"/>
              </p:ext>
            </p:extLst>
          </p:nvPr>
        </p:nvGraphicFramePr>
        <p:xfrm>
          <a:off x="5813783" y="5294505"/>
          <a:ext cx="1854561" cy="1025877"/>
        </p:xfrm>
        <a:graphic>
          <a:graphicData uri="http://schemas.openxmlformats.org/drawingml/2006/table">
            <a:tbl>
              <a:tblPr/>
              <a:tblGrid>
                <a:gridCol w="301507"/>
                <a:gridCol w="482410"/>
                <a:gridCol w="482410"/>
                <a:gridCol w="588234"/>
              </a:tblGrid>
              <a:tr h="38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/>
                      </a:r>
                      <a:br>
                        <a:rPr lang="en-US" sz="900" b="1" dirty="0">
                          <a:effectLst/>
                        </a:rPr>
                      </a:b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 smtClean="0">
                          <a:effectLst/>
                        </a:rPr>
                        <a:t>letter</a:t>
                      </a:r>
                      <a:endParaRPr lang="en-US" sz="900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one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</a:rPr>
                        <a:t>two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3672408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32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산술연산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2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 산술연산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3672408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64904"/>
            <a:ext cx="3571875" cy="39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8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칼럼간 산술연산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253760"/>
            <a:ext cx="439248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16832"/>
            <a:ext cx="2647950" cy="451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9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 우측산술연산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69508"/>
            <a:ext cx="4248472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16832"/>
            <a:ext cx="2952328" cy="48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0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칼럼간 </a:t>
            </a:r>
            <a:r>
              <a:rPr lang="ko-KR" altLang="en-US" dirty="0" smtClean="0"/>
              <a:t>우측 산술연산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산술연산에 대한 처리</a:t>
            </a:r>
            <a:endParaRPr lang="en-US" altLang="ko-KR" dirty="0" smtClean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50" y="2996952"/>
            <a:ext cx="4001666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72816"/>
            <a:ext cx="3276600" cy="492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01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95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원소 개수 알아보기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일차원과</a:t>
            </a:r>
            <a:r>
              <a:rPr lang="ko-KR" altLang="en-US" sz="2800" dirty="0" smtClean="0"/>
              <a:t> 다차원의 원소 개수를 </a:t>
            </a:r>
            <a:r>
              <a:rPr lang="en-US" altLang="ko-KR" sz="2800" dirty="0" err="1" smtClean="0"/>
              <a:t>len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함수로 처리시 다른 결과가 나옴</a:t>
            </a:r>
            <a:endParaRPr lang="en-US" altLang="ko-KR" sz="2800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1529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나타내며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열이고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은 행을 표시</a:t>
            </a:r>
            <a:endParaRPr lang="en-US" altLang="ko-KR" sz="28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08920"/>
            <a:ext cx="32004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3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describe:</a:t>
            </a:r>
            <a:r>
              <a:rPr lang="ko-KR" altLang="en-US" dirty="0" smtClean="0"/>
              <a:t>전체 통계정보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전체에 대한 전체 통계적 정보 조회</a:t>
            </a:r>
            <a:endParaRPr lang="en-US" altLang="ko-KR" dirty="0" smtClean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708920"/>
            <a:ext cx="56197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6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describe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칼</a:t>
            </a:r>
            <a:r>
              <a:rPr lang="ko-KR" altLang="en-US" dirty="0"/>
              <a:t>럼</a:t>
            </a:r>
            <a:r>
              <a:rPr lang="ko-KR" altLang="en-US" dirty="0" smtClean="0"/>
              <a:t> </a:t>
            </a:r>
            <a:r>
              <a:rPr lang="ko-KR" altLang="en-US" dirty="0"/>
              <a:t>통계정보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ko-KR" altLang="en-US" dirty="0"/>
              <a:t> </a:t>
            </a:r>
            <a:r>
              <a:rPr lang="ko-KR" altLang="en-US" dirty="0" smtClean="0"/>
              <a:t>특정 칼럼에 대한 통계 </a:t>
            </a:r>
            <a:r>
              <a:rPr lang="ko-KR" altLang="en-US" dirty="0"/>
              <a:t>정보 조회</a:t>
            </a:r>
            <a:endParaRPr lang="en-US" altLang="ko-KR" dirty="0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2708920"/>
            <a:ext cx="34575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3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Describe</a:t>
            </a:r>
            <a:r>
              <a:rPr lang="ko-KR" altLang="en-US" dirty="0" smtClean="0"/>
              <a:t>내 값을 </a:t>
            </a:r>
            <a:r>
              <a:rPr lang="ko-KR" altLang="en-US" dirty="0" err="1" smtClean="0"/>
              <a:t>메소드로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describe() </a:t>
            </a:r>
            <a:r>
              <a:rPr lang="ko-KR" altLang="en-US" dirty="0" smtClean="0"/>
              <a:t>에 결과를 </a:t>
            </a:r>
            <a:r>
              <a:rPr lang="en-US" altLang="ko-KR" dirty="0" smtClean="0"/>
              <a:t>mean()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확인 </a:t>
            </a:r>
            <a:endParaRPr lang="en-US" altLang="ko-KR" dirty="0" smtClean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600700" cy="373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9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4418856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0888"/>
            <a:ext cx="19621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0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합</a:t>
            </a:r>
            <a:r>
              <a:rPr lang="en-US" altLang="ko-KR" dirty="0"/>
              <a:t>,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smtClean="0"/>
              <a:t>분산 처리</a:t>
            </a:r>
            <a:endParaRPr lang="en-US" altLang="ko-KR" dirty="0" smtClean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446449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71204"/>
            <a:ext cx="18764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3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Min/max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열에 대한 </a:t>
            </a:r>
            <a:r>
              <a:rPr lang="en-US" altLang="ko-KR" dirty="0" smtClean="0"/>
              <a:t>min/max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5305425" cy="382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5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min/max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행</a:t>
            </a:r>
            <a:r>
              <a:rPr lang="ko-KR" altLang="en-US" dirty="0" smtClean="0"/>
              <a:t>에 대한 </a:t>
            </a:r>
            <a:r>
              <a:rPr lang="en-US" altLang="ko-KR" dirty="0"/>
              <a:t>m</a:t>
            </a:r>
            <a:r>
              <a:rPr lang="en-US" altLang="ko-KR" dirty="0" smtClean="0"/>
              <a:t>in/max</a:t>
            </a:r>
            <a:r>
              <a:rPr lang="ko-KR" altLang="en-US" dirty="0" smtClean="0"/>
              <a:t>  처리</a:t>
            </a:r>
            <a:endParaRPr lang="en-US" altLang="ko-KR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36912"/>
            <a:ext cx="5257800" cy="400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9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Boolean Reductions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4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논리 연산에 대한 행</a:t>
            </a:r>
            <a:r>
              <a:rPr lang="en-US" altLang="ko-KR" dirty="0" smtClean="0"/>
              <a:t>(axis=1),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(axis=0)</a:t>
            </a:r>
            <a:r>
              <a:rPr lang="ko-KR" altLang="en-US" dirty="0" smtClean="0"/>
              <a:t>에 대한 처리</a:t>
            </a:r>
            <a:endParaRPr lang="en-US" altLang="ko-KR" dirty="0" smtClean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9" y="3068960"/>
            <a:ext cx="7286625" cy="343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67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차원 배열 접근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8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any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열의 논리 연산을 한 결과에 대해 </a:t>
            </a:r>
            <a:r>
              <a:rPr lang="ko-KR" altLang="en-US" dirty="0" err="1" smtClean="0"/>
              <a:t>축약형</a:t>
            </a:r>
            <a:r>
              <a:rPr lang="ko-KR" altLang="en-US" dirty="0" smtClean="0"/>
              <a:t> 논리값 표시</a:t>
            </a:r>
            <a:endParaRPr lang="en-US" altLang="ko-KR" dirty="0" smtClean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08920"/>
            <a:ext cx="7315200" cy="352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3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계산된 결과가 동등한지 처리하는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3212976"/>
            <a:ext cx="7305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Pandas</a:t>
            </a:r>
            <a:br>
              <a:rPr lang="en-US" altLang="ko-KR" sz="6000" dirty="0" smtClean="0"/>
            </a:br>
            <a:r>
              <a:rPr lang="ko-KR" altLang="en-US" sz="6000" dirty="0" smtClean="0"/>
              <a:t>함수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concat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89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6" y="2564904"/>
            <a:ext cx="48196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2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행과 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열기준으로</a:t>
            </a:r>
            <a:r>
              <a:rPr lang="ko-KR" altLang="en-US" dirty="0" smtClean="0"/>
              <a:t> 두 객체를 연결</a:t>
            </a:r>
            <a:endParaRPr lang="en-US" altLang="ko-KR" dirty="0" smtClean="0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14" y="2348880"/>
            <a:ext cx="57531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2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merge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4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병합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행의 값이 일치한 부분이 </a:t>
            </a:r>
            <a:r>
              <a:rPr lang="ko-KR" altLang="en-US" dirty="0" err="1" smtClean="0"/>
              <a:t>없을에는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empty </a:t>
            </a:r>
            <a:r>
              <a:rPr lang="ko-KR" altLang="en-US" dirty="0" smtClean="0"/>
              <a:t>처리 </a:t>
            </a:r>
            <a:endParaRPr lang="en-US" altLang="ko-KR" dirty="0"/>
          </a:p>
        </p:txBody>
      </p:sp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17" y="2924944"/>
            <a:ext cx="56197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9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Inner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subject_id</a:t>
            </a:r>
            <a:r>
              <a:rPr lang="ko-KR" altLang="en-US" dirty="0" smtClean="0"/>
              <a:t>에 값으로 일치하는 것만 처리</a:t>
            </a:r>
            <a:endParaRPr lang="en-US" altLang="ko-KR" dirty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492896"/>
            <a:ext cx="5705475" cy="417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5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Outer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열기준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subject_id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모든 것을 표시</a:t>
            </a:r>
            <a:endParaRPr lang="en-US" altLang="ko-KR" dirty="0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08920"/>
            <a:ext cx="6400800" cy="393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98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행과 열의 인덱스를 지정하면 실제 값에 접근해서 보여줌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696" y="3933056"/>
            <a:ext cx="4536504" cy="143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배열명</a:t>
            </a:r>
            <a:r>
              <a:rPr lang="en-US" altLang="ko-KR" dirty="0" smtClean="0"/>
              <a:t>[ </a:t>
            </a:r>
            <a:r>
              <a:rPr lang="ko-KR" altLang="en-US" dirty="0" smtClean="0"/>
              <a:t>행 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 범위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10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GroupBy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생성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class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65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생성된 </a:t>
            </a:r>
            <a:r>
              <a:rPr lang="en-US" altLang="ko-KR" dirty="0" smtClean="0"/>
              <a:t>class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묶으면 별도의 클래스의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 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955886" y="3501373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32382" y="3833109"/>
            <a:ext cx="2354791" cy="2211989"/>
            <a:chOff x="1115616" y="3727570"/>
            <a:chExt cx="2354791" cy="2211989"/>
          </a:xfrm>
        </p:grpSpPr>
        <p:sp>
          <p:nvSpPr>
            <p:cNvPr id="29" name="직사각형 28"/>
            <p:cNvSpPr/>
            <p:nvPr/>
          </p:nvSpPr>
          <p:spPr>
            <a:xfrm>
              <a:off x="2555712" y="4343873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55712" y="4888151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55712" y="5434252"/>
              <a:ext cx="444185" cy="442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15616" y="5031281"/>
              <a:ext cx="1108334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49668" y="3727570"/>
              <a:ext cx="1320739" cy="2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0" name="오른쪽 중괄호 39"/>
            <p:cNvSpPr/>
            <p:nvPr/>
          </p:nvSpPr>
          <p:spPr>
            <a:xfrm rot="10800000">
              <a:off x="1963464" y="4516296"/>
              <a:ext cx="246770" cy="1336146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06357" y="4162096"/>
              <a:ext cx="493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3803" y="4355777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93803" y="4950315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71688" y="5534640"/>
              <a:ext cx="338554" cy="4049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87624" y="2871232"/>
            <a:ext cx="25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(1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249479" y="2871232"/>
            <a:ext cx="335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09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 smtClean="0"/>
              <a:t>, Name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708920"/>
            <a:ext cx="640715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8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내부 구조는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에 값</a:t>
            </a:r>
            <a:r>
              <a:rPr lang="en-US" altLang="ko-KR" dirty="0"/>
              <a:t> </a:t>
            </a:r>
            <a:r>
              <a:rPr lang="ko-KR" altLang="en-US" dirty="0" smtClean="0"/>
              <a:t>등으로 구성</a:t>
            </a:r>
            <a:endParaRPr lang="en-US" altLang="ko-KR" dirty="0" smtClean="0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780928"/>
            <a:ext cx="6419850" cy="36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82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Series</a:t>
            </a:r>
            <a:r>
              <a:rPr lang="en-US" altLang="ko-KR" dirty="0" err="1"/>
              <a:t>G</a:t>
            </a:r>
            <a:r>
              <a:rPr lang="en-US" altLang="ko-KR" dirty="0" err="1" smtClean="0"/>
              <a:t>roupby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1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이용하려면 매칭되는 기준을 만들기 위해 </a:t>
            </a:r>
            <a:r>
              <a:rPr lang="en-US" altLang="ko-KR" dirty="0" smtClean="0"/>
              <a:t>df1</a:t>
            </a:r>
            <a:r>
              <a:rPr lang="ko-KR" altLang="en-US" dirty="0" smtClean="0"/>
              <a:t>을 생성</a:t>
            </a:r>
            <a:endParaRPr lang="en-US" altLang="ko-KR" dirty="0" smtClean="0"/>
          </a:p>
        </p:txBody>
      </p:sp>
      <p:pic>
        <p:nvPicPr>
          <p:cNvPr id="1996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010" y="3284984"/>
            <a:ext cx="4657725" cy="319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2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seriesGroupby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SeriesGroupby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6912"/>
            <a:ext cx="5256584" cy="382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mean/size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열을 기준을 가지고 특정 열에 대한 값을 처리</a:t>
            </a:r>
            <a:endParaRPr lang="en-US" altLang="ko-KR" dirty="0" smtClean="0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85594"/>
            <a:ext cx="5472608" cy="375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7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DataFrameGroupby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47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열구분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행으로 접근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열로 접근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5491130" y="2536843"/>
            <a:ext cx="2348560" cy="1477426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491130" y="4742994"/>
            <a:ext cx="2348560" cy="1477426"/>
            <a:chOff x="827582" y="3284984"/>
            <a:chExt cx="3504391" cy="2820625"/>
          </a:xfrm>
        </p:grpSpPr>
        <p:grpSp>
          <p:nvGrpSpPr>
            <p:cNvPr id="33" name="그룹 32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</a:t>
                </a:r>
                <a:r>
                  <a:rPr lang="en-US" altLang="ko-KR" sz="800" dirty="0" smtClean="0">
                    <a:solidFill>
                      <a:schemeClr val="tx1"/>
                    </a:solidFill>
                  </a:rPr>
                  <a:t>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[0,1]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[0,2]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[1,0]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[2,0]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7692" y="219432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행 접근</a:t>
            </a:r>
            <a:endParaRPr lang="ko-KR" altLang="en-US" sz="1400" b="1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5877194" y="435456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열 접근</a:t>
            </a:r>
            <a:endParaRPr lang="ko-KR" altLang="en-US" sz="1400" b="1" u="sng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90523"/>
            <a:ext cx="3456384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7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DF</a:t>
            </a:r>
            <a:r>
              <a:rPr lang="ko-KR" altLang="en-US" dirty="0" smtClean="0"/>
              <a:t>클래스와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내의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DF</a:t>
            </a:r>
            <a:r>
              <a:rPr lang="ko-KR" altLang="en-US" dirty="0" smtClean="0"/>
              <a:t>클래스로 </a:t>
            </a:r>
            <a:r>
              <a:rPr lang="ko-KR" altLang="en-US" dirty="0"/>
              <a:t>처리해야 </a:t>
            </a: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/>
              <a:t>에 대한  정보 조회가 가능</a:t>
            </a:r>
            <a:endParaRPr lang="en-US" altLang="ko-KR" dirty="0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1"/>
            <a:ext cx="6120680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18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DataFrameGroupby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iterable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객체도 </a:t>
            </a:r>
            <a:r>
              <a:rPr lang="en-US" altLang="ko-KR" dirty="0" err="1" smtClean="0"/>
              <a:t>iterable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이므로 행이 </a:t>
            </a:r>
            <a:r>
              <a:rPr lang="en-US" altLang="ko-KR" dirty="0" smtClean="0"/>
              <a:t>name,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출력됨</a:t>
            </a:r>
            <a:endParaRPr lang="en-US" altLang="ko-KR" dirty="0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08920"/>
            <a:ext cx="4114800" cy="377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7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describe()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204864"/>
            <a:ext cx="6610350" cy="431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49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Group by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68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칼럼을 가지는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03" y="2276872"/>
            <a:ext cx="6524625" cy="40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0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</a:t>
            </a:r>
            <a:r>
              <a:rPr lang="ko-KR" altLang="en-US" dirty="0" err="1"/>
              <a:t>터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 내의 값을 가지고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 </a:t>
            </a:r>
            <a:r>
              <a:rPr lang="en-US" altLang="ko-KR" dirty="0" err="1" smtClean="0"/>
              <a:t>groupby</a:t>
            </a:r>
            <a:r>
              <a:rPr lang="ko-KR" altLang="en-US" dirty="0" smtClean="0"/>
              <a:t>에 해당되는 객체가 생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924944"/>
            <a:ext cx="66484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9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6264696" cy="41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3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예시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특정 칼럼을 가진 후에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처리시에는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명확한 칼럼을 정의해야 함</a:t>
            </a:r>
            <a:endParaRPr lang="en-US" altLang="ko-KR" dirty="0" smtClean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708919"/>
            <a:ext cx="6686550" cy="406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List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15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 smtClean="0"/>
              <a:t>에서 생성된 </a:t>
            </a:r>
            <a:r>
              <a:rPr lang="en-US" altLang="ko-KR" dirty="0" err="1" smtClean="0"/>
              <a:t>S</a:t>
            </a:r>
            <a:r>
              <a:rPr lang="en-US" altLang="ko-KR" sz="2800" dirty="0" err="1" smtClean="0"/>
              <a:t>eriesGroupBy</a:t>
            </a:r>
            <a:r>
              <a:rPr lang="en-US" altLang="ko-KR" sz="2800" dirty="0" smtClean="0"/>
              <a:t> object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로 전환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92" y="2564904"/>
            <a:ext cx="4810125" cy="379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2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행열로</a:t>
            </a:r>
            <a:r>
              <a:rPr lang="ko-KR" altLang="en-US" dirty="0" smtClean="0"/>
              <a:t> 구분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첫번째와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행과 </a:t>
            </a:r>
            <a:r>
              <a:rPr lang="ko-KR" altLang="en-US" dirty="0" err="1" smtClean="0"/>
              <a:t>두번째와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세번째</a:t>
            </a:r>
            <a:r>
              <a:rPr lang="ko-KR" altLang="en-US" dirty="0" smtClean="0"/>
              <a:t> 열로 접근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5841199" y="3717032"/>
            <a:ext cx="2259193" cy="1726067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[0,0]</a:t>
                </a:r>
                <a:endParaRPr lang="ko-KR" altLang="en-US" sz="800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62410"/>
            <a:ext cx="27432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0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평균값을 계산 </a:t>
            </a:r>
            <a:r>
              <a:rPr lang="en-US" altLang="ko-KR" sz="2800" dirty="0" smtClean="0"/>
              <a:t> </a:t>
            </a:r>
            <a:endParaRPr lang="en-US" altLang="ko-KR" dirty="0" smtClean="0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2492896"/>
            <a:ext cx="37814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6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mean: 2</a:t>
            </a:r>
            <a:r>
              <a:rPr lang="ko-KR" altLang="en-US" dirty="0" smtClean="0"/>
              <a:t>개 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631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Groupby</a:t>
            </a:r>
            <a:r>
              <a:rPr lang="ko-KR" altLang="en-US" dirty="0"/>
              <a:t> </a:t>
            </a:r>
            <a:r>
              <a:rPr lang="en-US" altLang="ko-KR" dirty="0" smtClean="0"/>
              <a:t>+ mean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그룹에 대한 평균값을 계산 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groupby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내의 </a:t>
            </a:r>
            <a:r>
              <a:rPr lang="ko-KR" altLang="en-US" sz="2800" dirty="0" err="1" smtClean="0"/>
              <a:t>파라미터를</a:t>
            </a:r>
            <a:r>
              <a:rPr lang="ko-KR" altLang="en-US" sz="2800" dirty="0" smtClean="0"/>
              <a:t> 칼럼구분</a:t>
            </a:r>
            <a:r>
              <a:rPr lang="en-US" altLang="ko-KR" sz="2800" dirty="0" smtClean="0"/>
              <a:t>([ , ]) </a:t>
            </a:r>
            <a:r>
              <a:rPr lang="ko-KR" altLang="en-US" sz="2800" dirty="0" smtClean="0"/>
              <a:t>처리</a:t>
            </a:r>
            <a:endParaRPr lang="en-US" altLang="ko-KR" dirty="0" smtClean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814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0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err="1" smtClean="0"/>
              <a:t>Dataframe</a:t>
            </a:r>
            <a:r>
              <a:rPr lang="en-US" altLang="ko-KR" sz="6000" dirty="0" smtClean="0"/>
              <a:t> </a:t>
            </a:r>
            <a:br>
              <a:rPr lang="en-US" altLang="ko-KR" sz="6000" dirty="0" smtClean="0"/>
            </a:br>
            <a:r>
              <a:rPr lang="en-US" altLang="ko-KR" sz="6000" dirty="0" smtClean="0"/>
              <a:t>apply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처리 특징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0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299573" y="3642358"/>
            <a:ext cx="3000490" cy="2384905"/>
            <a:chOff x="4198004" y="3369454"/>
            <a:chExt cx="3936594" cy="2945896"/>
          </a:xfrm>
        </p:grpSpPr>
        <p:sp>
          <p:nvSpPr>
            <p:cNvPr id="7" name="직사각형 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" name="오른쪽 중괄호 19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오른쪽 중괄호 20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19672" y="2708920"/>
            <a:ext cx="58326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df.apply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9912" y="44118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Apply </a:t>
            </a:r>
            <a:r>
              <a:rPr lang="ko-KR" altLang="en-US" sz="1400" dirty="0" err="1" smtClean="0"/>
              <a:t>메소드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635896" y="547615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func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df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원소값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넣어 전체 값을 전환</a:t>
            </a:r>
            <a:endParaRPr lang="ko-KR" altLang="en-US" sz="1400" dirty="0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4572000" y="4581128"/>
            <a:ext cx="484632" cy="94691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580112" y="3681254"/>
            <a:ext cx="3000490" cy="2384905"/>
            <a:chOff x="4198004" y="3369454"/>
            <a:chExt cx="3936594" cy="2945896"/>
          </a:xfrm>
        </p:grpSpPr>
        <p:sp>
          <p:nvSpPr>
            <p:cNvPr id="31" name="직사각형 30"/>
            <p:cNvSpPr/>
            <p:nvPr/>
          </p:nvSpPr>
          <p:spPr>
            <a:xfrm>
              <a:off x="6087386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99652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87386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99652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087386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799652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519457" y="4389103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19457" y="5061409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519457" y="5713772"/>
              <a:ext cx="582763" cy="54613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오른쪽 중괄호 4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오른쪽 중괄호 42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94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원소에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Apply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내부 함수를 모든 원소에 대해 계산을 처리함</a:t>
            </a:r>
            <a:endParaRPr lang="en-US" altLang="ko-KR" dirty="0" smtClean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4267200" cy="386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사용자 함수 정의 후 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29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 정의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칼럼정보를 받아서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count </a:t>
            </a:r>
            <a:r>
              <a:rPr lang="ko-KR" altLang="en-US" dirty="0" smtClean="0"/>
              <a:t>등을 계산하는 함수 정의</a:t>
            </a:r>
            <a:endParaRPr lang="en-US" altLang="ko-KR" dirty="0" smtClean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914900" cy="367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1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함수로 산출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Platoon, Casualties  </a:t>
            </a:r>
            <a:r>
              <a:rPr lang="ko-KR" altLang="en-US" dirty="0" smtClean="0"/>
              <a:t>칼럼에 대한 </a:t>
            </a:r>
            <a:r>
              <a:rPr lang="en-US" altLang="ko-KR" dirty="0" err="1" smtClean="0"/>
              <a:t>sum,count</a:t>
            </a:r>
            <a:r>
              <a:rPr lang="ko-KR" altLang="en-US" dirty="0"/>
              <a:t> </a:t>
            </a:r>
            <a:r>
              <a:rPr lang="ko-KR" altLang="en-US" dirty="0" smtClean="0"/>
              <a:t>의 산출을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기준으로 처리</a:t>
            </a:r>
            <a:endParaRPr lang="en-US" altLang="ko-KR" dirty="0" smtClean="0"/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996952"/>
            <a:ext cx="64770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91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행과 열의 인덱스를 지정하면 실제 값에 접근해서 보여줌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28479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98916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[0,0]</a:t>
            </a:r>
            <a:endParaRPr lang="ko-KR" altLang="en-US" sz="800" b="1" dirty="0"/>
          </a:p>
        </p:txBody>
      </p:sp>
      <p:sp>
        <p:nvSpPr>
          <p:cNvPr id="18" name="직사각형 17"/>
          <p:cNvSpPr/>
          <p:nvPr/>
        </p:nvSpPr>
        <p:spPr>
          <a:xfrm>
            <a:off x="6745841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[0,1]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7292765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[0,2]</a:t>
            </a:r>
            <a:endParaRPr lang="ko-KR" altLang="en-US" sz="800" b="1" dirty="0"/>
          </a:p>
        </p:txBody>
      </p:sp>
      <p:sp>
        <p:nvSpPr>
          <p:cNvPr id="20" name="직사각형 19"/>
          <p:cNvSpPr/>
          <p:nvPr/>
        </p:nvSpPr>
        <p:spPr>
          <a:xfrm>
            <a:off x="6198916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[1,0]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45841" y="4580372"/>
            <a:ext cx="546925" cy="36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[1,1]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2765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[1,2]</a:t>
            </a:r>
            <a:endParaRPr lang="ko-KR" altLang="en-US" sz="800" b="1" dirty="0"/>
          </a:p>
        </p:txBody>
      </p:sp>
      <p:sp>
        <p:nvSpPr>
          <p:cNvPr id="23" name="직사각형 22"/>
          <p:cNvSpPr/>
          <p:nvPr/>
        </p:nvSpPr>
        <p:spPr>
          <a:xfrm>
            <a:off x="6198916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[2,0]</a:t>
            </a:r>
            <a:endParaRPr lang="ko-KR" altLang="en-US" sz="800" b="1" dirty="0"/>
          </a:p>
        </p:txBody>
      </p:sp>
      <p:sp>
        <p:nvSpPr>
          <p:cNvPr id="24" name="직사각형 23"/>
          <p:cNvSpPr/>
          <p:nvPr/>
        </p:nvSpPr>
        <p:spPr>
          <a:xfrm>
            <a:off x="6745841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[2,1]</a:t>
            </a:r>
            <a:endParaRPr lang="ko-KR" altLang="en-US" sz="800" b="1" dirty="0"/>
          </a:p>
        </p:txBody>
      </p:sp>
      <p:sp>
        <p:nvSpPr>
          <p:cNvPr id="25" name="직사각형 24"/>
          <p:cNvSpPr/>
          <p:nvPr/>
        </p:nvSpPr>
        <p:spPr>
          <a:xfrm>
            <a:off x="7292765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[2,2]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91130" y="4578702"/>
            <a:ext cx="772129" cy="43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Row : </a:t>
            </a:r>
            <a:r>
              <a:rPr lang="ko-KR" altLang="en-US" sz="800" dirty="0" smtClean="0"/>
              <a:t>행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666769" y="3844377"/>
            <a:ext cx="1075496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Column: </a:t>
            </a:r>
            <a:r>
              <a:rPr lang="ko-KR" altLang="en-US" sz="800" dirty="0" smtClean="0"/>
              <a:t>열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973712" y="4301345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3712" y="4669997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3712" y="5047170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9529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842358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429496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3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Apply </a:t>
            </a:r>
            <a:r>
              <a:rPr lang="ko-KR" altLang="en-US" dirty="0" smtClean="0"/>
              <a:t>사용 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7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en-US" altLang="ko-KR" dirty="0"/>
              <a:t>apply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Platoon </a:t>
            </a:r>
            <a:r>
              <a:rPr lang="ko-KR" altLang="en-US" dirty="0"/>
              <a:t>칼럼기준으로 </a:t>
            </a:r>
            <a:r>
              <a:rPr lang="en-US" altLang="ko-KR" dirty="0" err="1"/>
              <a:t>Casulties</a:t>
            </a:r>
            <a:r>
              <a:rPr lang="en-US" altLang="ko-KR" dirty="0"/>
              <a:t> </a:t>
            </a:r>
            <a:r>
              <a:rPr lang="ko-KR" altLang="en-US" dirty="0"/>
              <a:t>값을 가지고 합산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분산을 계산 </a:t>
            </a:r>
            <a:endParaRPr lang="en-US" altLang="ko-KR" dirty="0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2708920"/>
            <a:ext cx="6734175" cy="345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7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Platoon </a:t>
            </a:r>
            <a:r>
              <a:rPr lang="ko-KR" altLang="en-US" dirty="0" smtClean="0"/>
              <a:t>칼럼기준으로 </a:t>
            </a:r>
            <a:r>
              <a:rPr lang="en-US" altLang="ko-KR" dirty="0" err="1" smtClean="0"/>
              <a:t>Casulties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가지고 합산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분산을 계산 </a:t>
            </a:r>
            <a:endParaRPr lang="en-US" altLang="ko-KR" dirty="0" smtClean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3810000" cy="35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apply/map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2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apply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문자열로 저장된 칼럼에 대해 소문자를 대문자로 전환</a:t>
            </a:r>
            <a:endParaRPr lang="en-US" altLang="ko-KR" dirty="0" smtClean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7341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칼럼에 </a:t>
            </a:r>
            <a:r>
              <a:rPr lang="en-US" altLang="ko-KR" dirty="0" smtClean="0"/>
              <a:t>map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문자열로 저장된 칼럼에 대해 소문자를 대문자로 전환</a:t>
            </a:r>
            <a:endParaRPr lang="en-US" altLang="ko-KR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68484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2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drop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0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칼럼을</a:t>
            </a:r>
            <a:r>
              <a:rPr lang="en-US" altLang="ko-KR" dirty="0" smtClean="0"/>
              <a:t> drop </a:t>
            </a:r>
            <a:r>
              <a:rPr lang="ko-KR" altLang="en-US" dirty="0" smtClean="0"/>
              <a:t>삭제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칼럼인 </a:t>
            </a:r>
            <a:r>
              <a:rPr lang="en-US" altLang="ko-KR" dirty="0" smtClean="0"/>
              <a:t>name, axis =1(</a:t>
            </a:r>
            <a:r>
              <a:rPr lang="ko-KR" altLang="en-US" dirty="0" smtClean="0"/>
              <a:t>칼럼 축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 </a:t>
            </a:r>
            <a:endParaRPr lang="en-US" altLang="ko-KR" dirty="0" smtClean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15" y="2708920"/>
            <a:ext cx="6743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8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applymap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8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칼럼에 대해 함수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문자열 칼럼은 </a:t>
            </a:r>
            <a:r>
              <a:rPr lang="ko-KR" altLang="en-US" dirty="0" err="1" smtClean="0"/>
              <a:t>변경없이</a:t>
            </a:r>
            <a:r>
              <a:rPr lang="ko-KR" altLang="en-US" dirty="0" smtClean="0"/>
              <a:t> 숫자타입일 경우는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곱셈함  </a:t>
            </a:r>
            <a:endParaRPr lang="en-US" altLang="ko-KR" dirty="0" smtClean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924944"/>
            <a:ext cx="6715125" cy="34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51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</a:t>
            </a:r>
            <a:r>
              <a:rPr lang="ko-KR" altLang="en-US" dirty="0" smtClean="0"/>
              <a:t>차원 배열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1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index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br>
              <a:rPr lang="en-US" altLang="ko-KR" sz="6000" dirty="0" smtClean="0"/>
            </a:br>
            <a:r>
              <a:rPr lang="ko-KR" altLang="en-US" sz="6000" dirty="0" smtClean="0"/>
              <a:t>이해하</a:t>
            </a:r>
            <a:r>
              <a:rPr lang="ko-KR" altLang="en-US" sz="6000" dirty="0"/>
              <a:t>기</a:t>
            </a: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7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8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행과 열에 들어갈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대한 메타데이터 객체화하는 클래</a:t>
            </a:r>
            <a:r>
              <a:rPr lang="ko-KR" altLang="en-US" dirty="0"/>
              <a:t>스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87624" y="2708920"/>
            <a:ext cx="691276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Index(</a:t>
            </a:r>
            <a:r>
              <a:rPr lang="en-US" altLang="ko-KR" sz="1200" dirty="0" err="1"/>
              <a:t>pandas.core.base.IndexOpsMixin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pandas.core.strings.StringAccessorMixin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pandas.core.base.PandasObject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Immutable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implementing an ordered, sliceable set. The basic object</a:t>
            </a:r>
            <a:br>
              <a:rPr lang="en-US" altLang="ko-KR" sz="1200" dirty="0"/>
            </a:br>
            <a:r>
              <a:rPr lang="en-US" altLang="ko-KR" sz="1200" dirty="0"/>
              <a:t> |  storing axis labels for all pandas objects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data : array-like (1-dimensional)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 (default: object)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    Make a copy of input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name : object</a:t>
            </a:r>
            <a:br>
              <a:rPr lang="en-US" altLang="ko-KR" sz="1200" dirty="0"/>
            </a:br>
            <a:r>
              <a:rPr lang="en-US" altLang="ko-KR" sz="1200" dirty="0"/>
              <a:t> |      Name to be stored in the index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tupleize_cols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bool</a:t>
            </a:r>
            <a:r>
              <a:rPr lang="en-US" altLang="ko-KR" sz="1200" dirty="0"/>
              <a:t> (default: True)</a:t>
            </a:r>
            <a:br>
              <a:rPr lang="en-US" altLang="ko-KR" sz="1200" dirty="0"/>
            </a:br>
            <a:r>
              <a:rPr lang="en-US" altLang="ko-KR" sz="1200" dirty="0"/>
              <a:t> |      When True, attempt to create a </a:t>
            </a:r>
            <a:r>
              <a:rPr lang="en-US" altLang="ko-KR" sz="1200" dirty="0" err="1"/>
              <a:t>MultiIndex</a:t>
            </a:r>
            <a:r>
              <a:rPr lang="en-US" altLang="ko-KR" sz="1200" dirty="0"/>
              <a:t> if possible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32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Integer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3429000"/>
            <a:ext cx="62103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751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464496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3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DateTime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DateTime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284984"/>
            <a:ext cx="69723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8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Index class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5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Series </a:t>
            </a:r>
            <a:r>
              <a:rPr lang="ko-KR" altLang="en-US" dirty="0" err="1" smtClean="0"/>
              <a:t>생성전</a:t>
            </a:r>
            <a:r>
              <a:rPr lang="ko-KR" altLang="en-US" dirty="0" smtClean="0"/>
              <a:t>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반영</a:t>
            </a:r>
            <a:endParaRPr lang="en-US" altLang="ko-KR" dirty="0" smtClean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39338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5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생성전</a:t>
            </a:r>
            <a:r>
              <a:rPr lang="ko-KR" altLang="en-US" dirty="0" smtClean="0"/>
              <a:t> 직접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만들고 반영</a:t>
            </a:r>
            <a:endParaRPr lang="en-US" altLang="ko-KR" dirty="0" smtClean="0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2420888"/>
            <a:ext cx="4124325" cy="420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7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다차원 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7</a:t>
            </a:r>
            <a:r>
              <a:rPr lang="ko-KR" altLang="en-US" sz="2800" dirty="0" smtClean="0"/>
              <a:t>*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배열을 정의하고 첫번째 열의 값을 </a:t>
            </a:r>
            <a:r>
              <a:rPr lang="en-US" altLang="ko-KR" sz="2800" dirty="0" smtClean="0"/>
              <a:t>99</a:t>
            </a:r>
            <a:r>
              <a:rPr lang="ko-KR" altLang="en-US" sz="2800" dirty="0" smtClean="0"/>
              <a:t>으로 변경</a:t>
            </a:r>
            <a:endParaRPr lang="en-US" altLang="ko-KR" sz="2800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89650"/>
            <a:ext cx="4794895" cy="393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8949" y="3046165"/>
            <a:ext cx="3231024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 </a:t>
            </a:r>
            <a:r>
              <a:rPr lang="ko-KR" altLang="en-US" dirty="0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행접근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열접근</a:t>
            </a:r>
            <a:r>
              <a:rPr lang="en-US" altLang="ko-KR" dirty="0" smtClean="0"/>
              <a:t>]</a:t>
            </a:r>
          </a:p>
          <a:p>
            <a:endParaRPr lang="en-US" altLang="ko-KR" dirty="0"/>
          </a:p>
          <a:p>
            <a:r>
              <a:rPr lang="en-US" altLang="ko-KR" dirty="0" smtClean="0"/>
              <a:t>Slicing</a:t>
            </a:r>
            <a:r>
              <a:rPr lang="ko-KR" altLang="en-US" dirty="0" smtClean="0"/>
              <a:t>도 행접근과 열접근으로 별도로 할 수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배열명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 행 슬라이싱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열 슬라이싱</a:t>
            </a:r>
            <a:r>
              <a:rPr lang="en-US" altLang="ko-KR" dirty="0" smtClean="0"/>
              <a:t>]</a:t>
            </a:r>
            <a:r>
              <a:rPr lang="ko-KR" altLang="en-US" dirty="0" smtClean="0"/>
              <a:t> 으로 배열을 접근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80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주요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5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주요 변수 </a:t>
            </a:r>
            <a:r>
              <a:rPr lang="en-US" altLang="ko-KR" dirty="0" smtClean="0"/>
              <a:t>: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Index </a:t>
            </a:r>
            <a:r>
              <a:rPr lang="ko-KR" altLang="en-US" sz="2800" dirty="0" smtClean="0"/>
              <a:t>내의 </a:t>
            </a:r>
            <a:r>
              <a:rPr lang="en-US" altLang="ko-KR" sz="2800" dirty="0" smtClean="0"/>
              <a:t>values, </a:t>
            </a:r>
            <a:r>
              <a:rPr lang="en-US" altLang="ko-KR" sz="2800" dirty="0" err="1" smtClean="0"/>
              <a:t>name,nlevels,ndim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dtype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hasnams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has_duplocates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등으로 </a:t>
            </a:r>
            <a:r>
              <a:rPr lang="en-US" altLang="ko-KR" sz="2800" dirty="0" smtClean="0"/>
              <a:t>index class </a:t>
            </a:r>
            <a:r>
              <a:rPr lang="ko-KR" altLang="en-US" sz="2800" dirty="0" smtClean="0"/>
              <a:t>조회 </a:t>
            </a:r>
            <a:endParaRPr lang="en-US" altLang="ko-KR" sz="2800" dirty="0" smtClean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24944"/>
            <a:ext cx="489654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0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인덱스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61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 및 중복여부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분류 및 중복여부 확인</a:t>
            </a:r>
            <a:endParaRPr lang="en-US" altLang="ko-KR" dirty="0" smtClean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2976"/>
            <a:ext cx="4038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8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집합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내의 집합연산</a:t>
            </a:r>
            <a:endParaRPr lang="en-US" altLang="ko-KR" dirty="0" smtClean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85" y="3068960"/>
            <a:ext cx="34766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추가 및 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append, insert, drop, delete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처리결과가 새로운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만들어짐 </a:t>
            </a:r>
            <a:r>
              <a:rPr lang="en-US" altLang="ko-KR" dirty="0" smtClean="0"/>
              <a:t>drop</a:t>
            </a:r>
            <a:r>
              <a:rPr lang="ko-KR" altLang="en-US" dirty="0" smtClean="0"/>
              <a:t>은 값을 넣고 삭제하나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는 위치를 넣고 삭제</a:t>
            </a:r>
            <a:endParaRPr lang="en-US" altLang="ko-KR" dirty="0" smtClean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038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get/set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get_value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set_value</a:t>
            </a:r>
            <a:r>
              <a:rPr lang="en-US" altLang="ko-KR" dirty="0" smtClean="0"/>
              <a:t>/</a:t>
            </a:r>
            <a:r>
              <a:rPr lang="en-US" altLang="ko-KR" smtClean="0"/>
              <a:t>get_values </a:t>
            </a:r>
            <a:r>
              <a:rPr lang="ko-KR" altLang="en-US" dirty="0" smtClean="0"/>
              <a:t>처리 </a:t>
            </a:r>
            <a:endParaRPr lang="en-US" altLang="ko-KR" dirty="0" smtClean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44100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7200" dirty="0" err="1" smtClean="0"/>
              <a:t>multiindex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smtClean="0"/>
              <a:t>class</a:t>
            </a:r>
            <a:br>
              <a:rPr lang="en-US" altLang="ko-KR" sz="7200" dirty="0" smtClean="0"/>
            </a:br>
            <a:r>
              <a:rPr lang="ko-KR" altLang="en-US" sz="7200" dirty="0" smtClean="0"/>
              <a:t>이해하</a:t>
            </a:r>
            <a:r>
              <a:rPr lang="ko-KR" altLang="en-US" sz="72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0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대한 메타데이터에 대한 객체화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87624" y="2348880"/>
            <a:ext cx="6912768" cy="4032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</a:t>
            </a:r>
            <a:r>
              <a:rPr lang="en-US" altLang="ko-KR" sz="1200" dirty="0" err="1"/>
              <a:t>MultiIndex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pandas.indexes.base.Index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A multi-level, or hierarchical, index object for pandas objects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levels : sequence of arrays</a:t>
            </a:r>
            <a:br>
              <a:rPr lang="en-US" altLang="ko-KR" sz="1200" dirty="0"/>
            </a:br>
            <a:r>
              <a:rPr lang="en-US" altLang="ko-KR" sz="1200" dirty="0"/>
              <a:t> |      The unique labels for each level</a:t>
            </a:r>
            <a:br>
              <a:rPr lang="en-US" altLang="ko-KR" sz="1200" dirty="0"/>
            </a:br>
            <a:r>
              <a:rPr lang="en-US" altLang="ko-KR" sz="1200" dirty="0"/>
              <a:t> |  labels : sequence of arrays</a:t>
            </a:r>
            <a:br>
              <a:rPr lang="en-US" altLang="ko-KR" sz="1200" dirty="0"/>
            </a:br>
            <a:r>
              <a:rPr lang="en-US" altLang="ko-KR" sz="1200" dirty="0"/>
              <a:t> |      Integers for each level designating which label at each location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sortorder</a:t>
            </a:r>
            <a:r>
              <a:rPr lang="en-US" altLang="ko-KR" sz="1200" dirty="0"/>
              <a:t> : optional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    Level of </a:t>
            </a:r>
            <a:r>
              <a:rPr lang="en-US" altLang="ko-KR" sz="1200" dirty="0" err="1"/>
              <a:t>sortedness</a:t>
            </a:r>
            <a:r>
              <a:rPr lang="en-US" altLang="ko-KR" sz="1200" dirty="0"/>
              <a:t> (must be lexicographically sorted by that</a:t>
            </a:r>
            <a:br>
              <a:rPr lang="en-US" altLang="ko-KR" sz="1200" dirty="0"/>
            </a:br>
            <a:r>
              <a:rPr lang="en-US" altLang="ko-KR" sz="1200" dirty="0"/>
              <a:t> |      level)</a:t>
            </a:r>
            <a:br>
              <a:rPr lang="en-US" altLang="ko-KR" sz="1200" dirty="0"/>
            </a:br>
            <a:r>
              <a:rPr lang="en-US" altLang="ko-KR" sz="1200" dirty="0"/>
              <a:t> |  names : optional sequence of objects</a:t>
            </a:r>
            <a:br>
              <a:rPr lang="en-US" altLang="ko-KR" sz="1200" dirty="0"/>
            </a:br>
            <a:r>
              <a:rPr lang="en-US" altLang="ko-KR" sz="1200" dirty="0"/>
              <a:t> |      Names for each of the index levels. (name is accepted for </a:t>
            </a:r>
            <a:r>
              <a:rPr lang="en-US" altLang="ko-KR" sz="1200" dirty="0" err="1"/>
              <a:t>compat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the meta-data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verify_integrity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True</a:t>
            </a:r>
            <a:br>
              <a:rPr lang="en-US" altLang="ko-KR" sz="1200" dirty="0"/>
            </a:br>
            <a:r>
              <a:rPr lang="en-US" altLang="ko-KR" sz="1200" dirty="0"/>
              <a:t> |      Check that the levels/labels are consistent and valid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504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</a:t>
            </a:r>
            <a:r>
              <a:rPr lang="en-US" altLang="ko-KR" dirty="0" err="1" smtClean="0"/>
              <a:t>rgmax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argmin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배열 내부의 최대값과 최소값에 대한 인덱스를 검색 가능하고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내부에 표시하면 값을 검색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4385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6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표에 대한 메타데이터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실제 데이터를 접근할 때 별도의 메타데이터로 관리가 필요할 경우 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940152" y="3501008"/>
            <a:ext cx="2736304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/>
              <a:t>MultiIndex</a:t>
            </a:r>
            <a:r>
              <a:rPr lang="en-US" altLang="ko-KR" sz="1200" dirty="0"/>
              <a:t>(levels=[[1, 2</a:t>
            </a:r>
            <a:r>
              <a:rPr lang="en-US" altLang="ko-KR" sz="1200" dirty="0" smtClean="0"/>
              <a:t>],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</a:t>
            </a:r>
            <a:r>
              <a:rPr lang="en-US" altLang="ko-KR" sz="1200" dirty="0"/>
              <a:t>[</a:t>
            </a:r>
            <a:r>
              <a:rPr lang="en-US" altLang="ko-KR" sz="1200" dirty="0" err="1"/>
              <a:t>u'blue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u'red</a:t>
            </a:r>
            <a:r>
              <a:rPr lang="en-US" altLang="ko-KR" sz="1200" dirty="0"/>
              <a:t>']],</a:t>
            </a:r>
          </a:p>
          <a:p>
            <a:r>
              <a:rPr lang="en-US" altLang="ko-KR" sz="1200" dirty="0"/>
              <a:t>           labels=[[0, 0, 1, 1],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[</a:t>
            </a:r>
            <a:r>
              <a:rPr lang="en-US" altLang="ko-KR" sz="1200" dirty="0"/>
              <a:t>1, 0, 1, 0]],</a:t>
            </a:r>
          </a:p>
          <a:p>
            <a:r>
              <a:rPr lang="en-US" altLang="ko-KR" sz="1200" dirty="0"/>
              <a:t>           names=[</a:t>
            </a:r>
            <a:r>
              <a:rPr lang="en-US" altLang="ko-KR" sz="1200" dirty="0" err="1"/>
              <a:t>u'number</a:t>
            </a:r>
            <a:r>
              <a:rPr lang="en-US" altLang="ko-KR" sz="1200" dirty="0" smtClean="0"/>
              <a:t>',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</a:t>
            </a:r>
            <a:r>
              <a:rPr lang="en-US" altLang="ko-KR" sz="1200" dirty="0" err="1" smtClean="0"/>
              <a:t>u'color</a:t>
            </a:r>
            <a:r>
              <a:rPr lang="en-US" altLang="ko-KR" sz="1200" dirty="0"/>
              <a:t>'])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740" y="424331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evels</a:t>
            </a:r>
            <a:r>
              <a:rPr lang="ko-KR" altLang="en-US" dirty="0" smtClean="0"/>
              <a:t>는 각 열의 </a:t>
            </a:r>
            <a:r>
              <a:rPr lang="ko-KR" altLang="en-US" dirty="0" err="1" smtClean="0"/>
              <a:t>대표값을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관리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05421"/>
              </p:ext>
            </p:extLst>
          </p:nvPr>
        </p:nvGraphicFramePr>
        <p:xfrm>
          <a:off x="3563888" y="3735040"/>
          <a:ext cx="1415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05"/>
                <a:gridCol w="7076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8740" y="332469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names</a:t>
            </a:r>
            <a:r>
              <a:rPr lang="ko-KR" altLang="en-US" dirty="0" smtClean="0"/>
              <a:t>는 각 열의 명을 관리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740" y="5301208"/>
            <a:ext cx="23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labels</a:t>
            </a:r>
            <a:r>
              <a:rPr lang="ko-KR" altLang="en-US" dirty="0" smtClean="0"/>
              <a:t>는 각 열의 실제 위치를 관리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2910542" y="3647864"/>
            <a:ext cx="725354" cy="32316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3"/>
            <a:endCxn id="7" idx="1"/>
          </p:cNvCxnSpPr>
          <p:nvPr/>
        </p:nvCxnSpPr>
        <p:spPr>
          <a:xfrm flipV="1">
            <a:off x="2910542" y="4662140"/>
            <a:ext cx="653346" cy="962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/>
          <p:cNvSpPr/>
          <p:nvPr/>
        </p:nvSpPr>
        <p:spPr>
          <a:xfrm>
            <a:off x="3309629" y="4184028"/>
            <a:ext cx="155448" cy="144034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5" idx="3"/>
            <a:endCxn id="16" idx="1"/>
          </p:cNvCxnSpPr>
          <p:nvPr/>
        </p:nvCxnSpPr>
        <p:spPr>
          <a:xfrm>
            <a:off x="2770988" y="4566482"/>
            <a:ext cx="538641" cy="337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>
            <a:off x="5076056" y="4381814"/>
            <a:ext cx="72008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76056" y="514325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객체화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0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에 대한 정보관리를 객체화하여 데이터부분에 대한 접근을 지원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39589" y="4173027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39589" y="490926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1682" y="3819724"/>
            <a:ext cx="117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Index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539589" y="5645506"/>
            <a:ext cx="582764" cy="54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10800000">
            <a:off x="1192334" y="4378946"/>
            <a:ext cx="303406" cy="1761150"/>
          </a:xfrm>
          <a:prstGeom prst="rightBrace">
            <a:avLst>
              <a:gd name="adj1" fmla="val 5498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27854" y="4387170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7854" y="5068557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24382" y="5780072"/>
            <a:ext cx="647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79206" y="2915652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Series</a:t>
            </a:r>
            <a:endParaRPr lang="ko-KR" altLang="en-US" u="sng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98004" y="3369454"/>
            <a:ext cx="3936594" cy="2867858"/>
            <a:chOff x="4198004" y="3369454"/>
            <a:chExt cx="3936594" cy="2867858"/>
          </a:xfrm>
        </p:grpSpPr>
        <p:sp>
          <p:nvSpPr>
            <p:cNvPr id="14" name="직사각형 13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Index(</a:t>
              </a:r>
              <a:r>
                <a:rPr lang="ko-KR" altLang="en-US" sz="1400" dirty="0" smtClean="0"/>
                <a:t>행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Column(</a:t>
              </a:r>
              <a:r>
                <a:rPr lang="ko-KR" altLang="en-US" sz="1400" dirty="0" smtClean="0"/>
                <a:t>열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중괄호 24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오른쪽 중괄호 25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22634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col1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67277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col2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87083" y="4119782"/>
              <a:ext cx="647515" cy="2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col3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4632" y="4359022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row1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4632" y="5093410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row2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95618" y="5815183"/>
              <a:ext cx="332113" cy="3925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smtClean="0"/>
                <a:t>row3</a:t>
              </a:r>
              <a:endParaRPr lang="ko-KR" altLang="en-US" sz="12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385303" y="2898869"/>
            <a:ext cx="282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err="1" smtClean="0"/>
              <a:t>DataFrame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6192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에 대한 객체화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Levels, labels, names</a:t>
            </a:r>
            <a:r>
              <a:rPr lang="ko-KR" altLang="en-US" dirty="0" smtClean="0"/>
              <a:t>으로 분리해서 접근할 수 있는 정보를 관리 </a:t>
            </a:r>
            <a:endParaRPr lang="en-US" altLang="ko-KR" dirty="0" smtClean="0"/>
          </a:p>
        </p:txBody>
      </p:sp>
      <p:grpSp>
        <p:nvGrpSpPr>
          <p:cNvPr id="36" name="그룹 35"/>
          <p:cNvGrpSpPr/>
          <p:nvPr/>
        </p:nvGrpSpPr>
        <p:grpSpPr>
          <a:xfrm>
            <a:off x="2933632" y="3644646"/>
            <a:ext cx="3000490" cy="2384905"/>
            <a:chOff x="4198004" y="3369454"/>
            <a:chExt cx="3936594" cy="2945896"/>
          </a:xfrm>
        </p:grpSpPr>
        <p:sp>
          <p:nvSpPr>
            <p:cNvPr id="37" name="직사각형 36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98004" y="5193422"/>
              <a:ext cx="14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Index(</a:t>
              </a:r>
              <a:r>
                <a:rPr lang="ko-KR" altLang="en-US" sz="1000" dirty="0" smtClean="0"/>
                <a:t>행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72200" y="3369454"/>
              <a:ext cx="1732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Column(</a:t>
              </a:r>
              <a:r>
                <a:rPr lang="ko-KR" altLang="en-US" sz="1000" dirty="0" smtClean="0"/>
                <a:t>열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" name="오른쪽 중괄호 47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9" name="오른쪽 중괄호 48"/>
            <p:cNvSpPr/>
            <p:nvPr/>
          </p:nvSpPr>
          <p:spPr>
            <a:xfrm rot="16200000">
              <a:off x="6939331" y="3091696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22634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col1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7277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col2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87083" y="4119782"/>
              <a:ext cx="647515" cy="30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col3</a:t>
              </a:r>
              <a:endParaRPr lang="ko-KR" altLang="en-US" sz="1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12568" y="4359022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row1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2568" y="5093410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row2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83553" y="5815184"/>
              <a:ext cx="444177" cy="50016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/>
                <a:t>row3</a:t>
              </a:r>
              <a:endParaRPr lang="ko-KR" altLang="en-US" sz="10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86315" y="3586685"/>
            <a:ext cx="2250504" cy="2578619"/>
            <a:chOff x="1655676" y="3414794"/>
            <a:chExt cx="2250504" cy="3110550"/>
          </a:xfrm>
        </p:grpSpPr>
        <p:sp>
          <p:nvSpPr>
            <p:cNvPr id="10" name="직사각형 9"/>
            <p:cNvSpPr/>
            <p:nvPr/>
          </p:nvSpPr>
          <p:spPr>
            <a:xfrm>
              <a:off x="1835696" y="4469535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levels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35696" y="5621663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labels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5696" y="3414794"/>
              <a:ext cx="1872208" cy="5040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names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5676" y="5117607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이름관리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5676" y="6248345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Index</a:t>
              </a:r>
              <a:r>
                <a:rPr lang="ko-KR" altLang="en-US" sz="1200" dirty="0" smtClean="0"/>
                <a:t>에  대한 위치관리</a:t>
              </a:r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73932" y="4054028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Levels</a:t>
              </a:r>
              <a:r>
                <a:rPr lang="ko-KR" altLang="en-US" sz="1200" dirty="0" smtClean="0"/>
                <a:t>에  대한 명</a:t>
              </a:r>
              <a:endParaRPr lang="ko-KR" altLang="en-US" sz="1200" dirty="0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6552220" y="4439392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levels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552220" y="5394496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52220" y="3565021"/>
            <a:ext cx="1872208" cy="417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names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372200" y="497663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이름관리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6372200" y="5914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Column </a:t>
            </a:r>
            <a:r>
              <a:rPr lang="ko-KR" altLang="en-US" sz="1200" dirty="0" smtClean="0"/>
              <a:t>에  대한 위치관리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390456" y="4094940"/>
            <a:ext cx="2232248" cy="22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Levels</a:t>
            </a:r>
            <a:r>
              <a:rPr lang="ko-KR" altLang="en-US" sz="1200" dirty="0" smtClean="0"/>
              <a:t>에  대한 명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866335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Index(</a:t>
            </a:r>
            <a:r>
              <a:rPr lang="ko-KR" altLang="en-US" u="sng" dirty="0" smtClean="0"/>
              <a:t>행</a:t>
            </a:r>
            <a:r>
              <a:rPr lang="en-US" altLang="ko-KR" u="sng" dirty="0" smtClean="0"/>
              <a:t>)</a:t>
            </a:r>
            <a:endParaRPr lang="ko-KR" altLang="en-US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6661859" y="2924944"/>
            <a:ext cx="1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Column(</a:t>
            </a:r>
            <a:r>
              <a:rPr lang="ko-KR" altLang="en-US" u="sng" dirty="0"/>
              <a:t>열</a:t>
            </a:r>
            <a:r>
              <a:rPr lang="en-US" altLang="ko-KR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348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0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Tuple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1008"/>
            <a:ext cx="539115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array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lable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7" y="3544416"/>
            <a:ext cx="5191125" cy="24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4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: product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계층에 대한 이름</a:t>
            </a:r>
            <a:r>
              <a:rPr lang="en-US" altLang="ko-KR" dirty="0" smtClean="0"/>
              <a:t>(levels),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이름별</a:t>
            </a:r>
            <a:r>
              <a:rPr lang="ko-KR" altLang="en-US" dirty="0" smtClean="0"/>
              <a:t> 계층 위치</a:t>
            </a:r>
            <a:r>
              <a:rPr lang="en-US" altLang="ko-KR" dirty="0" smtClean="0"/>
              <a:t>(labels)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 대한 이름</a:t>
            </a:r>
            <a:r>
              <a:rPr lang="en-US" altLang="ko-KR" dirty="0" smtClean="0"/>
              <a:t>(names)</a:t>
            </a: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212976"/>
            <a:ext cx="607695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MultiIndex</a:t>
            </a:r>
            <a:r>
              <a:rPr lang="en-US" altLang="ko-KR" dirty="0"/>
              <a:t>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6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Levels 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324100"/>
            <a:ext cx="8181975" cy="36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96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labels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Labels</a:t>
            </a:r>
            <a:r>
              <a:rPr lang="ko-KR" altLang="en-US" dirty="0" smtClean="0"/>
              <a:t>에 대한 조회</a:t>
            </a:r>
            <a:endParaRPr lang="en-US" altLang="ko-KR" dirty="0" smtClean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2" y="3140968"/>
            <a:ext cx="83724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비교연산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4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level 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값을 표시해서 조회  </a:t>
            </a:r>
            <a:endParaRPr lang="en-US" altLang="ko-KR" dirty="0" smtClean="0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1534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6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MultiIndex</a:t>
            </a:r>
            <a:r>
              <a:rPr lang="en-US" altLang="ko-KR" dirty="0" smtClean="0"/>
              <a:t> : names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12929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multiIndex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대한 세부 조회</a:t>
            </a:r>
            <a:endParaRPr lang="en-US" altLang="ko-KR" dirty="0" smtClean="0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068960"/>
            <a:ext cx="823912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2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579568" cy="4968552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/>
              <a:t>9</a:t>
            </a:r>
            <a:r>
              <a:rPr lang="en-US" altLang="ko-KR" sz="8800" dirty="0" smtClean="0"/>
              <a:t>. </a:t>
            </a:r>
            <a:r>
              <a:rPr lang="en-US" altLang="ko-KR" sz="8800" dirty="0" smtClean="0"/>
              <a:t>Pandas</a:t>
            </a:r>
            <a:r>
              <a:rPr lang="en-US" altLang="ko-KR" sz="8800" dirty="0"/>
              <a:t/>
            </a:r>
            <a:br>
              <a:rPr lang="en-US" altLang="ko-KR" sz="8800" dirty="0"/>
            </a:br>
            <a:r>
              <a:rPr lang="en-US" altLang="ko-KR" sz="8800" dirty="0" smtClean="0"/>
              <a:t>Panel</a:t>
            </a:r>
            <a:br>
              <a:rPr lang="en-US" altLang="ko-KR" sz="8800" dirty="0" smtClean="0"/>
            </a:br>
            <a:r>
              <a:rPr lang="en-US" altLang="ko-KR" sz="8800" dirty="0" smtClean="0"/>
              <a:t>(3</a:t>
            </a:r>
            <a:r>
              <a:rPr lang="ko-KR" altLang="en-US" sz="8800" dirty="0" smtClean="0"/>
              <a:t>차원</a:t>
            </a:r>
            <a:r>
              <a:rPr lang="en-US" altLang="ko-KR" sz="8800" dirty="0" smtClean="0"/>
              <a:t>)</a:t>
            </a:r>
            <a:endParaRPr lang="ko-KR" altLang="en-US" sz="8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9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579568" cy="4454624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dirty="0" smtClean="0"/>
              <a:t>Panel</a:t>
            </a:r>
            <a:br>
              <a:rPr lang="en-US" altLang="ko-KR" sz="6000" dirty="0" smtClean="0"/>
            </a:br>
            <a:r>
              <a:rPr lang="en-US" altLang="ko-KR" sz="6000" dirty="0" smtClean="0"/>
              <a:t>class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2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Panel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3</a:t>
            </a:r>
            <a:r>
              <a:rPr lang="ko-KR" altLang="en-US" dirty="0" smtClean="0"/>
              <a:t>차원의 데이터를 관리하는 컨테이너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09539" y="3592688"/>
            <a:ext cx="1974810" cy="1928011"/>
            <a:chOff x="1704615" y="3592688"/>
            <a:chExt cx="2373243" cy="1928011"/>
          </a:xfrm>
        </p:grpSpPr>
        <p:sp>
          <p:nvSpPr>
            <p:cNvPr id="4" name="직사각형 3"/>
            <p:cNvSpPr/>
            <p:nvPr/>
          </p:nvSpPr>
          <p:spPr>
            <a:xfrm>
              <a:off x="3101585" y="4176648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01585" y="491288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3944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</a:t>
              </a:r>
              <a:r>
                <a:rPr lang="en-US" altLang="ko-KR" dirty="0" smtClean="0"/>
                <a:t>ndex</a:t>
              </a:r>
              <a:endParaRPr lang="ko-KR" altLang="en-US" dirty="0"/>
            </a:p>
          </p:txBody>
        </p:sp>
        <p:sp>
          <p:nvSpPr>
            <p:cNvPr id="23" name="오른쪽 중괄호 22"/>
            <p:cNvSpPr/>
            <p:nvPr/>
          </p:nvSpPr>
          <p:spPr>
            <a:xfrm rot="10800000">
              <a:off x="1754329" y="4382567"/>
              <a:ext cx="303407" cy="113813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04615" y="4390791"/>
              <a:ext cx="1396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item0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06033" y="5072178"/>
              <a:ext cx="931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item1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5901" y="3592688"/>
              <a:ext cx="117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19789" y="2753972"/>
            <a:ext cx="2554485" cy="1669959"/>
            <a:chOff x="4198004" y="3216662"/>
            <a:chExt cx="3936594" cy="3020650"/>
          </a:xfrm>
        </p:grpSpPr>
        <p:sp>
          <p:nvSpPr>
            <p:cNvPr id="15" name="직사각형 14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2" name="오른쪽 중괄호 31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3" name="오른쪽 중괄호 32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391796" y="2438332"/>
            <a:ext cx="314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err="1" smtClean="0"/>
              <a:t>DataFrame</a:t>
            </a:r>
            <a:endParaRPr lang="ko-KR" altLang="en-US" sz="1400" u="sng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319789" y="4624427"/>
            <a:ext cx="2554485" cy="1669959"/>
            <a:chOff x="4198004" y="3216662"/>
            <a:chExt cx="3936594" cy="3020650"/>
          </a:xfrm>
        </p:grpSpPr>
        <p:sp>
          <p:nvSpPr>
            <p:cNvPr id="43" name="직사각형 42"/>
            <p:cNvSpPr/>
            <p:nvPr/>
          </p:nvSpPr>
          <p:spPr>
            <a:xfrm>
              <a:off x="6087386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799652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087386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799652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087386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9652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8004" y="5193422"/>
              <a:ext cx="1454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Index(</a:t>
              </a:r>
              <a:r>
                <a:rPr lang="ko-KR" altLang="en-US" sz="700" dirty="0" smtClean="0"/>
                <a:t>행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72200" y="3216662"/>
              <a:ext cx="173278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Column(</a:t>
              </a:r>
              <a:r>
                <a:rPr lang="ko-KR" altLang="en-US" sz="700" dirty="0" smtClean="0"/>
                <a:t>열</a:t>
              </a:r>
              <a:r>
                <a:rPr lang="en-US" altLang="ko-KR" sz="700" dirty="0" smtClean="0"/>
                <a:t>)</a:t>
              </a:r>
              <a:endParaRPr lang="ko-KR" altLang="en-US" sz="7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519458" y="4344317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19458" y="5016624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19458" y="5691182"/>
              <a:ext cx="582764" cy="54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4" name="오른쪽 중괄호 53"/>
            <p:cNvSpPr/>
            <p:nvPr/>
          </p:nvSpPr>
          <p:spPr>
            <a:xfrm rot="10800000">
              <a:off x="5310367" y="4557299"/>
              <a:ext cx="323758" cy="1650442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5" name="오른쪽 중괄호 54"/>
            <p:cNvSpPr/>
            <p:nvPr/>
          </p:nvSpPr>
          <p:spPr>
            <a:xfrm rot="16200000">
              <a:off x="6939331" y="2938903"/>
              <a:ext cx="303406" cy="1761150"/>
            </a:xfrm>
            <a:prstGeom prst="rightBrace">
              <a:avLst>
                <a:gd name="adj1" fmla="val 5498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22634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col1</a:t>
              </a:r>
              <a:endParaRPr lang="ko-KR" altLang="en-US" sz="7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7277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col2</a:t>
              </a:r>
              <a:endParaRPr lang="ko-KR" altLang="en-US" sz="7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487083" y="3998159"/>
              <a:ext cx="6475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/>
                <a:t>col3</a:t>
              </a:r>
              <a:endParaRPr lang="ko-KR" altLang="en-US" sz="7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64357" y="4359022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row1</a:t>
              </a:r>
              <a:endParaRPr lang="ko-KR" altLang="en-US" sz="7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4357" y="5093410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row2</a:t>
              </a:r>
              <a:endParaRPr lang="ko-KR" altLang="en-US" sz="7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35343" y="5815183"/>
              <a:ext cx="292388" cy="3087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700" dirty="0" smtClean="0"/>
                <a:t>row3</a:t>
              </a:r>
              <a:endParaRPr lang="ko-KR" altLang="en-US" sz="700" dirty="0"/>
            </a:p>
          </p:txBody>
        </p:sp>
      </p:grpSp>
      <p:cxnSp>
        <p:nvCxnSpPr>
          <p:cNvPr id="7" name="직선 화살표 연결선 6"/>
          <p:cNvCxnSpPr>
            <a:stCxn id="4" idx="3"/>
            <a:endCxn id="38" idx="1"/>
          </p:cNvCxnSpPr>
          <p:nvPr/>
        </p:nvCxnSpPr>
        <p:spPr>
          <a:xfrm flipV="1">
            <a:off x="3356904" y="3876871"/>
            <a:ext cx="2979303" cy="572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60" idx="3"/>
          </p:cNvCxnSpPr>
          <p:nvPr/>
        </p:nvCxnSpPr>
        <p:spPr>
          <a:xfrm>
            <a:off x="3356904" y="5185952"/>
            <a:ext cx="3169036" cy="56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2472620"/>
            <a:ext cx="51427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sz="1200" dirty="0"/>
              <a:t>data = {'Item1'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</a:t>
            </a:r>
            <a:r>
              <a:rPr lang="en-US" altLang="ko-KR" sz="1200" dirty="0"/>
              <a:t>3)),</a:t>
            </a:r>
          </a:p>
          <a:p>
            <a:r>
              <a:rPr lang="en-US" altLang="ko-KR" sz="1200" dirty="0"/>
              <a:t>         </a:t>
            </a:r>
            <a:r>
              <a:rPr lang="en-US" altLang="ko-KR" sz="1200" dirty="0" smtClean="0"/>
              <a:t>   'Item2</a:t>
            </a:r>
            <a:r>
              <a:rPr lang="en-US" altLang="ko-KR" sz="1200" dirty="0"/>
              <a:t>' : </a:t>
            </a:r>
            <a:r>
              <a:rPr lang="en-US" altLang="ko-KR" sz="1200" dirty="0" err="1" smtClean="0"/>
              <a:t>pd.DataFrame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np.random.randn</a:t>
            </a:r>
            <a:r>
              <a:rPr lang="en-US" altLang="ko-KR" sz="1200" dirty="0" smtClean="0"/>
              <a:t>(3, 3))}</a:t>
            </a:r>
          </a:p>
          <a:p>
            <a:r>
              <a:rPr lang="en-US" altLang="ko-KR" sz="1200" dirty="0" err="1"/>
              <a:t>pd.Panel</a:t>
            </a:r>
            <a:r>
              <a:rPr lang="en-US" altLang="ko-KR" sz="1200" dirty="0"/>
              <a:t>(data)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615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anel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fontScale="700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items: axis 0,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매핑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major_axis</a:t>
            </a:r>
            <a:r>
              <a:rPr lang="en-US" altLang="ko-KR" dirty="0"/>
              <a:t>: axis 1, </a:t>
            </a:r>
            <a:r>
              <a:rPr lang="ko-KR" altLang="en-US" dirty="0" smtClean="0"/>
              <a:t>행으로 구성된 </a:t>
            </a:r>
            <a:r>
              <a:rPr lang="en-US" altLang="ko-KR" dirty="0" err="1" smtClean="0"/>
              <a:t>dataframe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 err="1"/>
              <a:t>minor_axis</a:t>
            </a:r>
            <a:r>
              <a:rPr lang="en-US" altLang="ko-KR" dirty="0"/>
              <a:t>: axis 2, </a:t>
            </a:r>
            <a:r>
              <a:rPr lang="ko-KR" altLang="en-US" dirty="0" smtClean="0"/>
              <a:t>열로 </a:t>
            </a:r>
            <a:r>
              <a:rPr lang="ko-KR" altLang="en-US" dirty="0"/>
              <a:t>구성된 </a:t>
            </a:r>
            <a:r>
              <a:rPr lang="en-US" altLang="ko-KR" dirty="0" err="1"/>
              <a:t>dataframe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187624" y="2924944"/>
            <a:ext cx="6912768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class Panel(</a:t>
            </a:r>
            <a:r>
              <a:rPr lang="en-US" altLang="ko-KR" sz="1200" dirty="0" err="1"/>
              <a:t>pandas.core.generic.NDFrame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|  Represents wide format panel data, stored as 3-dimensional array</a:t>
            </a:r>
            <a:br>
              <a:rPr lang="en-US" altLang="ko-KR" sz="1200" dirty="0"/>
            </a:br>
            <a:r>
              <a:rPr lang="en-US" altLang="ko-KR" sz="1200" dirty="0"/>
              <a:t> |</a:t>
            </a:r>
            <a:br>
              <a:rPr lang="en-US" altLang="ko-KR" sz="1200" dirty="0"/>
            </a:br>
            <a:r>
              <a:rPr lang="en-US" altLang="ko-KR" sz="1200" dirty="0"/>
              <a:t> |  Parameters</a:t>
            </a:r>
            <a:br>
              <a:rPr lang="en-US" altLang="ko-KR" sz="1200" dirty="0"/>
            </a:br>
            <a:r>
              <a:rPr lang="en-US" altLang="ko-KR" sz="1200" dirty="0"/>
              <a:t> |  ----------</a:t>
            </a:r>
            <a:br>
              <a:rPr lang="en-US" altLang="ko-KR" sz="1200" dirty="0"/>
            </a:br>
            <a:r>
              <a:rPr lang="en-US" altLang="ko-KR" sz="1200" dirty="0"/>
              <a:t> |  data :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(items x major x minor), or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of </a:t>
            </a:r>
            <a:r>
              <a:rPr lang="en-US" altLang="ko-KR" sz="1200" dirty="0" err="1"/>
              <a:t>DataFrames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|  items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axis=0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major_axis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axis=1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minor_axis</a:t>
            </a:r>
            <a:r>
              <a:rPr lang="en-US" altLang="ko-KR" sz="1200" dirty="0"/>
              <a:t> : Index or array-like</a:t>
            </a:r>
            <a:br>
              <a:rPr lang="en-US" altLang="ko-KR" sz="1200" dirty="0"/>
            </a:br>
            <a:r>
              <a:rPr lang="en-US" altLang="ko-KR" sz="1200" dirty="0"/>
              <a:t> |      axis=2</a:t>
            </a:r>
            <a:br>
              <a:rPr lang="en-US" altLang="ko-KR" sz="1200" dirty="0"/>
            </a:br>
            <a:r>
              <a:rPr lang="en-US" altLang="ko-KR" sz="1200" dirty="0"/>
              <a:t> | 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, default None</a:t>
            </a:r>
            <a:br>
              <a:rPr lang="en-US" altLang="ko-KR" sz="1200" dirty="0"/>
            </a:br>
            <a:r>
              <a:rPr lang="en-US" altLang="ko-KR" sz="1200" dirty="0"/>
              <a:t> |      Data type to force, otherwise infer</a:t>
            </a:r>
            <a:br>
              <a:rPr lang="en-US" altLang="ko-KR" sz="1200" dirty="0"/>
            </a:br>
            <a:r>
              <a:rPr lang="en-US" altLang="ko-KR" sz="1200" dirty="0"/>
              <a:t> |  copy 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, default False</a:t>
            </a:r>
            <a:br>
              <a:rPr lang="en-US" altLang="ko-KR" sz="1200" dirty="0"/>
            </a:br>
            <a:r>
              <a:rPr lang="en-US" altLang="ko-KR" sz="1200" dirty="0"/>
              <a:t> |      Copy data from inputs. Only affects </a:t>
            </a:r>
            <a:r>
              <a:rPr lang="en-US" altLang="ko-KR" sz="1200" dirty="0" err="1"/>
              <a:t>DataFrame</a:t>
            </a:r>
            <a:r>
              <a:rPr lang="en-US" altLang="ko-KR" sz="1200" dirty="0"/>
              <a:t> / 2d </a:t>
            </a:r>
            <a:r>
              <a:rPr lang="en-US" altLang="ko-KR" sz="1200" dirty="0" err="1"/>
              <a:t>ndarray</a:t>
            </a:r>
            <a:r>
              <a:rPr lang="en-US" altLang="ko-KR" sz="1200" dirty="0"/>
              <a:t> input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73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34637"/>
              </p:ext>
            </p:extLst>
          </p:nvPr>
        </p:nvGraphicFramePr>
        <p:xfrm>
          <a:off x="1043608" y="3146899"/>
          <a:ext cx="7056784" cy="2370332"/>
        </p:xfrm>
        <a:graphic>
          <a:graphicData uri="http://schemas.openxmlformats.org/drawingml/2006/table">
            <a:tbl>
              <a:tblPr/>
              <a:tblGrid>
                <a:gridCol w="2055609"/>
                <a:gridCol w="5001175"/>
              </a:tblGrid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Indexers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s.loc</a:t>
                      </a:r>
                      <a:r>
                        <a:rPr lang="en-US" dirty="0">
                          <a:effectLst/>
                        </a:rPr>
                        <a:t>[indexer]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DataFrame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df.loc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row_indexer,column_indexer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25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p.loc</a:t>
                      </a:r>
                      <a:r>
                        <a:rPr lang="en-US" dirty="0">
                          <a:effectLst/>
                        </a:rPr>
                        <a:t>[</a:t>
                      </a:r>
                      <a:r>
                        <a:rPr lang="en-US" dirty="0" err="1">
                          <a:effectLst/>
                        </a:rPr>
                        <a:t>item_indexer,major_indexer,minor_indexer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1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Indexing [ ]</a:t>
            </a:r>
            <a:r>
              <a:rPr lang="ko-KR" altLang="en-US" dirty="0" smtClean="0"/>
              <a:t>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타입별</a:t>
            </a:r>
            <a:r>
              <a:rPr lang="ko-KR" altLang="en-US" dirty="0" smtClean="0"/>
              <a:t> 인덱스 접근 방법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114602"/>
              </p:ext>
            </p:extLst>
          </p:nvPr>
        </p:nvGraphicFramePr>
        <p:xfrm>
          <a:off x="827584" y="2793717"/>
          <a:ext cx="7631634" cy="2939539"/>
        </p:xfrm>
        <a:graphic>
          <a:graphicData uri="http://schemas.openxmlformats.org/drawingml/2006/table">
            <a:tbl>
              <a:tblPr/>
              <a:tblGrid>
                <a:gridCol w="1943001"/>
                <a:gridCol w="2304256"/>
                <a:gridCol w="3384377"/>
              </a:tblGrid>
              <a:tr h="584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Object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Selection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Return Value Type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830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series[label]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scalar value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DataFrame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frame[colname]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Series corresponding to </a:t>
                      </a:r>
                      <a:r>
                        <a:rPr lang="en-US" dirty="0" err="1">
                          <a:effectLst/>
                        </a:rPr>
                        <a:t>colname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0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Panel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panel[itemname]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DataFrame</a:t>
                      </a:r>
                      <a:r>
                        <a:rPr lang="en-US" dirty="0">
                          <a:effectLst/>
                        </a:rPr>
                        <a:t> corresponding to the </a:t>
                      </a:r>
                      <a:r>
                        <a:rPr lang="en-US" dirty="0" err="1">
                          <a:effectLst/>
                        </a:rPr>
                        <a:t>itemname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8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형태 조회 속성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46324"/>
              </p:ext>
            </p:extLst>
          </p:nvPr>
        </p:nvGraphicFramePr>
        <p:xfrm>
          <a:off x="755576" y="1844825"/>
          <a:ext cx="7776864" cy="2054426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66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변수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effectLst/>
                        </a:rPr>
                        <a:t>설명</a:t>
                      </a:r>
                      <a:endParaRPr lang="en-US" sz="1100" b="1" dirty="0"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ko-KR" altLang="en-US" sz="1100" dirty="0" smtClean="0">
                          <a:effectLst/>
                        </a:rPr>
                        <a:t>의 행렬 형태를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원소들의 </a:t>
                      </a:r>
                      <a:r>
                        <a:rPr lang="ko-KR" altLang="en-US" sz="1100" dirty="0" err="1" smtClean="0">
                          <a:effectLst/>
                        </a:rPr>
                        <a:t>갯수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ndim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차원에 대한 정보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데이터 타입을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ftypes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Return the </a:t>
                      </a:r>
                      <a:r>
                        <a:rPr lang="en-US" sz="1100" dirty="0" err="1">
                          <a:effectLst/>
                        </a:rPr>
                        <a:t>ftypes</a:t>
                      </a:r>
                      <a:r>
                        <a:rPr lang="en-US" sz="1100" dirty="0">
                          <a:effectLst/>
                        </a:rPr>
                        <a:t> (indication of sparse/dense and </a:t>
                      </a:r>
                      <a:r>
                        <a:rPr lang="en-US" sz="1100" dirty="0" err="1">
                          <a:effectLst/>
                        </a:rPr>
                        <a:t>dtype</a:t>
                      </a:r>
                      <a:r>
                        <a:rPr lang="en-US" sz="1100" dirty="0">
                          <a:effectLst/>
                        </a:rPr>
                        <a:t>) in this object.</a:t>
                      </a: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axes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effectLst/>
                        </a:rPr>
                        <a:t>행과 열에 대한 축을 접근 표시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40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empty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29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effectLst/>
                        </a:rPr>
                        <a:t>DataFrame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effectLst/>
                        </a:rPr>
                        <a:t>내부가 없으면 </a:t>
                      </a:r>
                      <a:r>
                        <a:rPr lang="en-US" altLang="ko-KR" sz="1100" dirty="0" smtClean="0">
                          <a:effectLst/>
                        </a:rPr>
                        <a:t>True  </a:t>
                      </a:r>
                      <a:r>
                        <a:rPr lang="ko-KR" altLang="en-US" sz="1100" dirty="0" smtClean="0">
                          <a:effectLst/>
                        </a:rPr>
                        <a:t>원소가 있으면 </a:t>
                      </a:r>
                      <a:r>
                        <a:rPr lang="en-US" altLang="ko-KR" sz="1100" dirty="0" smtClean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</a:endParaRPr>
                    </a:p>
                  </a:txBody>
                  <a:tcPr marL="108000" marR="38766" marT="4846" marB="48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6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84730</TotalTime>
  <Words>18145</Words>
  <Application>Microsoft Office PowerPoint</Application>
  <PresentationFormat>화면 슬라이드 쇼(4:3)</PresentationFormat>
  <Paragraphs>4278</Paragraphs>
  <Slides>1088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1088</vt:i4>
      </vt:variant>
    </vt:vector>
  </HeadingPairs>
  <TitlesOfParts>
    <vt:vector size="1091" baseType="lpstr">
      <vt:lpstr>가을</vt:lpstr>
      <vt:lpstr>Equation</vt:lpstr>
      <vt:lpstr>수식</vt:lpstr>
      <vt:lpstr>Python  numpy/pandas /matplotlib 이해하기</vt:lpstr>
      <vt:lpstr>1. Numpy  기초 2. Numpy  함수 3. 선형대수 기초 4. 삼각함수 5. 지수/로그/수열  기초 </vt:lpstr>
      <vt:lpstr> 6. Python statistics   7.Matplotlib  기초 8. Pandas DataFrame (2차원) 9. Pandas panel(3차원) 10. Pandas Serires (1차원) </vt:lpstr>
      <vt:lpstr>  1. Numpy</vt:lpstr>
      <vt:lpstr>  NdArray 이해</vt:lpstr>
      <vt:lpstr> ndarray class</vt:lpstr>
      <vt:lpstr> ndarray 생성</vt:lpstr>
      <vt:lpstr> ndarray 속성</vt:lpstr>
      <vt:lpstr>배열 원소 개수 알아보기</vt:lpstr>
      <vt:lpstr> ndarray 변수 </vt:lpstr>
      <vt:lpstr>numpy.ndarray 변수 : 1</vt:lpstr>
      <vt:lpstr>numpy.ndarray 변수 : 2</vt:lpstr>
      <vt:lpstr>할당 시 참조만 전달</vt:lpstr>
      <vt:lpstr>ndarray가 할당은 참조만 전달</vt:lpstr>
      <vt:lpstr>Range 처리 방식</vt:lpstr>
      <vt:lpstr>range와 numpy.arange 비교</vt:lpstr>
      <vt:lpstr>연산방식</vt:lpstr>
      <vt:lpstr>섭씨와 화씨 온도 변환</vt:lpstr>
      <vt:lpstr>내부 원소 접근 방식</vt:lpstr>
      <vt:lpstr>__getitem__ 비교</vt:lpstr>
      <vt:lpstr>__setitem__ </vt:lpstr>
      <vt:lpstr>처리 속도</vt:lpstr>
      <vt:lpstr>list와 ndarray 계산 성능</vt:lpstr>
      <vt:lpstr>함수와 메소드가 이중 지원</vt:lpstr>
      <vt:lpstr>함수와 메소드 지원</vt:lpstr>
      <vt:lpstr>함수와 메소드를 동일하게 처리</vt:lpstr>
      <vt:lpstr>numpy.copy vs ndarray.copy</vt:lpstr>
      <vt:lpstr>파일에 저장 및 재할당</vt:lpstr>
      <vt:lpstr>save/load</vt:lpstr>
      <vt:lpstr>numpy 이해하기</vt:lpstr>
      <vt:lpstr>ndarray 클래스 이해하기 1</vt:lpstr>
      <vt:lpstr>ndarray 클래스 이해하기 2</vt:lpstr>
      <vt:lpstr> ndarray</vt:lpstr>
      <vt:lpstr>ndarray 생성하기</vt:lpstr>
      <vt:lpstr>ndarray  데이터 변경</vt:lpstr>
      <vt:lpstr>  생성 함수 이해하기</vt:lpstr>
      <vt:lpstr>생성함수 : 1 </vt:lpstr>
      <vt:lpstr>생성함수 : 2 </vt:lpstr>
      <vt:lpstr>array </vt:lpstr>
      <vt:lpstr>numpy.array 생성함수</vt:lpstr>
      <vt:lpstr> array 생성 :  0차원</vt:lpstr>
      <vt:lpstr>array 생성 :  1차원</vt:lpstr>
      <vt:lpstr>배열 이해하기</vt:lpstr>
      <vt:lpstr>배열 만들기</vt:lpstr>
      <vt:lpstr> array 생성 :n차원</vt:lpstr>
      <vt:lpstr> zeros </vt:lpstr>
      <vt:lpstr>numpy.zeros 생성자</vt:lpstr>
      <vt:lpstr> zeors함수 </vt:lpstr>
      <vt:lpstr> zeors함수 : 원소를 튜플로 생성 </vt:lpstr>
      <vt:lpstr>numpy.zeros 생성 예시</vt:lpstr>
      <vt:lpstr> eye </vt:lpstr>
      <vt:lpstr>numpy.eye 생성함수</vt:lpstr>
      <vt:lpstr>numpy.eye k인자 처리</vt:lpstr>
      <vt:lpstr>numpy.eye 생성 예시</vt:lpstr>
      <vt:lpstr> identity </vt:lpstr>
      <vt:lpstr>numpy.identity 생성함수</vt:lpstr>
      <vt:lpstr>numpy.identity 생성 예시</vt:lpstr>
      <vt:lpstr> linspace </vt:lpstr>
      <vt:lpstr>numpy.linspace 생성함수</vt:lpstr>
      <vt:lpstr>linspace</vt:lpstr>
      <vt:lpstr>linspace 함수로 생성</vt:lpstr>
      <vt:lpstr>linspace 함수로 생성 :2</vt:lpstr>
      <vt:lpstr>numpy.linspace 생성 예시</vt:lpstr>
      <vt:lpstr>arange</vt:lpstr>
      <vt:lpstr>arange 함수로 생성: 1</vt:lpstr>
      <vt:lpstr>배열 접근 및 변경하기</vt:lpstr>
      <vt:lpstr>배열 값 바꾸기 : Broadcasting</vt:lpstr>
      <vt:lpstr>배열 사칙연산</vt:lpstr>
      <vt:lpstr>  연산 </vt:lpstr>
      <vt:lpstr>연산</vt:lpstr>
      <vt:lpstr>수치계산</vt:lpstr>
      <vt:lpstr>Dot 연산 :ndarray</vt:lpstr>
      <vt:lpstr>Matrix 덧셈/뺄셈</vt:lpstr>
      <vt:lpstr>Matrix 덧셈</vt:lpstr>
      <vt:lpstr>Matrix 뺄셈</vt:lpstr>
      <vt:lpstr>덧셈과 뺄셈</vt:lpstr>
      <vt:lpstr>행렬 * scala</vt:lpstr>
      <vt:lpstr>Matrix 곱셈</vt:lpstr>
      <vt:lpstr>Matrix 곱셈</vt:lpstr>
      <vt:lpstr>Dot 연산 : ndarray</vt:lpstr>
      <vt:lpstr>Dot 연산 : ndarray (4,3)*(3,1)</vt:lpstr>
      <vt:lpstr>Dot 연산 :matrix</vt:lpstr>
      <vt:lpstr>Matrix 연산(*)</vt:lpstr>
      <vt:lpstr>Matrix 연산(*) : asmatrix</vt:lpstr>
      <vt:lpstr>Vector 곱</vt:lpstr>
      <vt:lpstr>vector 곱셈</vt:lpstr>
      <vt:lpstr>cross 연산</vt:lpstr>
      <vt:lpstr>  array 검색/갱신 하기</vt:lpstr>
      <vt:lpstr> 배열 축 이해</vt:lpstr>
      <vt:lpstr>axis 이해하기</vt:lpstr>
      <vt:lpstr>2차원 배열 접근</vt:lpstr>
      <vt:lpstr>배열 접근하기  </vt:lpstr>
      <vt:lpstr>배열 접근하기 : 행과 열구분</vt:lpstr>
      <vt:lpstr>배열 접근하기 : 행열로 구분 </vt:lpstr>
      <vt:lpstr>배열 접근하기 : 값 </vt:lpstr>
      <vt:lpstr>N차원 배열 처리</vt:lpstr>
      <vt:lpstr>다차원 배열 :  열 조회/ 변경</vt:lpstr>
      <vt:lpstr>argmax/argmin</vt:lpstr>
      <vt:lpstr>비교연산 처리</vt:lpstr>
      <vt:lpstr>ndarray 와 비교연산 처리</vt:lpstr>
      <vt:lpstr>다차원 배열 :  열 조회/ 변경</vt:lpstr>
      <vt:lpstr>1차원 배열에 비교연산</vt:lpstr>
      <vt:lpstr>2차원 배열에 비교연산</vt:lpstr>
      <vt:lpstr>bool-&gt; int로 전환</vt:lpstr>
      <vt:lpstr>Fancy Indexing</vt:lpstr>
      <vt:lpstr>Fancy indexing : boolean</vt:lpstr>
      <vt:lpstr>Fancy indexing : 숫자 1행</vt:lpstr>
      <vt:lpstr>Fancy indexing : 숫자 여러 행</vt:lpstr>
      <vt:lpstr>Fancy indexing :expression</vt:lpstr>
      <vt:lpstr>Fancy indexing :nonzero</vt:lpstr>
      <vt:lpstr>  array 이름 부여하기</vt:lpstr>
      <vt:lpstr> dtype 구조</vt:lpstr>
      <vt:lpstr> ndarray  내부 원소에 이름 부여</vt:lpstr>
      <vt:lpstr>Array 구조화 : string  </vt:lpstr>
      <vt:lpstr> dtype 내부 이름부여</vt:lpstr>
      <vt:lpstr>Array 구조화 : list 이용  </vt:lpstr>
      <vt:lpstr>ndarray  이름처리 : 1차배열 </vt:lpstr>
      <vt:lpstr>Array 구조화 : dict 이용 -1  </vt:lpstr>
      <vt:lpstr>Array 구조화 : dict 이용 - 2  </vt:lpstr>
      <vt:lpstr>ndarray  이름처리 : 2차배열 1</vt:lpstr>
      <vt:lpstr>ndarray  이름처리 : 2차배열 2</vt:lpstr>
      <vt:lpstr>ndarray 접근 방법 </vt:lpstr>
      <vt:lpstr>numpy.array 접근 방법</vt:lpstr>
      <vt:lpstr>numpy.array 여러 칼럼 접근 </vt:lpstr>
      <vt:lpstr>numpy.array 변경 방법</vt:lpstr>
      <vt:lpstr>ndarray 필드명 변경 </vt:lpstr>
      <vt:lpstr>칼럼 필드명 변경</vt:lpstr>
      <vt:lpstr> dtype  class</vt:lpstr>
      <vt:lpstr>데이터 타입 이해하기</vt:lpstr>
      <vt:lpstr>Data type : 1</vt:lpstr>
      <vt:lpstr>Data type : 2</vt:lpstr>
      <vt:lpstr>Int/float/ bool_ 생성</vt:lpstr>
      <vt:lpstr>numpy.dtype </vt:lpstr>
      <vt:lpstr>numpy.dtype 생성자</vt:lpstr>
      <vt:lpstr>numpy.dtype 생성예시(1)</vt:lpstr>
      <vt:lpstr>numpy.dtype 생성예시(2)</vt:lpstr>
      <vt:lpstr>array-protocol type string</vt:lpstr>
      <vt:lpstr>Ndarray 타입과 매칭 1</vt:lpstr>
      <vt:lpstr>Ndarray 타입과 매칭2</vt:lpstr>
      <vt:lpstr> 메모리 처리 방식</vt:lpstr>
      <vt:lpstr>Byte 메모리 저장방식</vt:lpstr>
      <vt:lpstr>Little-endian</vt:lpstr>
      <vt:lpstr>big-endian</vt:lpstr>
      <vt:lpstr>not-relevant</vt:lpstr>
      <vt:lpstr>numpy.dtype 변수 </vt:lpstr>
      <vt:lpstr>dtype 변수 - 1 </vt:lpstr>
      <vt:lpstr>dtype 변수 - 2 </vt:lpstr>
      <vt:lpstr>dtype 변수 - 3 </vt:lpstr>
      <vt:lpstr>dtype 변수 - 4 </vt:lpstr>
      <vt:lpstr> numpy  random  생성하기</vt:lpstr>
      <vt:lpstr>Simple random data</vt:lpstr>
      <vt:lpstr>주요 함수</vt:lpstr>
      <vt:lpstr> ran/rand</vt:lpstr>
      <vt:lpstr> rand : uniform distribution</vt:lpstr>
      <vt:lpstr> randn : "standard normal"distribution </vt:lpstr>
      <vt:lpstr>randint</vt:lpstr>
      <vt:lpstr> randint</vt:lpstr>
      <vt:lpstr> random_sample</vt:lpstr>
      <vt:lpstr> random_sample</vt:lpstr>
      <vt:lpstr> ranf</vt:lpstr>
      <vt:lpstr> ranf</vt:lpstr>
      <vt:lpstr> random</vt:lpstr>
      <vt:lpstr> random</vt:lpstr>
      <vt:lpstr> seed</vt:lpstr>
      <vt:lpstr> seed </vt:lpstr>
      <vt:lpstr> choice</vt:lpstr>
      <vt:lpstr>choice : int</vt:lpstr>
      <vt:lpstr>choice : replace 속성 </vt:lpstr>
      <vt:lpstr>Permutations(순열)</vt:lpstr>
      <vt:lpstr>Permutation</vt:lpstr>
      <vt:lpstr>shuffle</vt:lpstr>
      <vt:lpstr>Random generator</vt:lpstr>
      <vt:lpstr>RandomState : 생성</vt:lpstr>
      <vt:lpstr>RandomState :seed/get_state</vt:lpstr>
      <vt:lpstr>Distributions</vt:lpstr>
      <vt:lpstr>Binomial : 이항분포</vt:lpstr>
      <vt:lpstr>Uniform </vt:lpstr>
      <vt:lpstr>standard_normal </vt:lpstr>
      <vt:lpstr>Distributions 1</vt:lpstr>
      <vt:lpstr>Distributions 2</vt:lpstr>
      <vt:lpstr>Distributions 3</vt:lpstr>
      <vt:lpstr>2. Numpy  함수</vt:lpstr>
      <vt:lpstr>hypot</vt:lpstr>
      <vt:lpstr>hypot 함수</vt:lpstr>
      <vt:lpstr>fatten/ravel</vt:lpstr>
      <vt:lpstr>Flatten 함수</vt:lpstr>
      <vt:lpstr>ravel 함수</vt:lpstr>
      <vt:lpstr>reshape</vt:lpstr>
      <vt:lpstr>reshape 함수</vt:lpstr>
      <vt:lpstr>concatenate</vt:lpstr>
      <vt:lpstr>concatenate 함수 : 1차원 </vt:lpstr>
      <vt:lpstr>concatenate 함수 : n차원 </vt:lpstr>
      <vt:lpstr>newaxis</vt:lpstr>
      <vt:lpstr>np.newaxis 변수</vt:lpstr>
      <vt:lpstr> tile</vt:lpstr>
      <vt:lpstr>tile</vt:lpstr>
      <vt:lpstr>Array_like를 ndarray로 변환</vt:lpstr>
      <vt:lpstr>stack</vt:lpstr>
      <vt:lpstr>row/column stack 함수 : 1</vt:lpstr>
      <vt:lpstr>row/column stack 함수 : 2</vt:lpstr>
      <vt:lpstr>count_nonzero</vt:lpstr>
      <vt:lpstr>Nonzero 확인 함수</vt:lpstr>
      <vt:lpstr>sum</vt:lpstr>
      <vt:lpstr>sum  함수</vt:lpstr>
      <vt:lpstr>cumsum</vt:lpstr>
      <vt:lpstr>cumsum  함수</vt:lpstr>
      <vt:lpstr>cumsum  함수: 누적처리 예시</vt:lpstr>
      <vt:lpstr>3.선형대수  기초 </vt:lpstr>
      <vt:lpstr>  Numpy  class</vt:lpstr>
      <vt:lpstr>ndarray와 matrix 구분</vt:lpstr>
      <vt:lpstr>ndarray와 matrix 구분</vt:lpstr>
      <vt:lpstr>배열과 vector 구분 : ndarray </vt:lpstr>
      <vt:lpstr>ndarray와 matrix 연산 비교</vt:lpstr>
      <vt:lpstr>   벡터  이해하기</vt:lpstr>
      <vt:lpstr>벡터란 </vt:lpstr>
      <vt:lpstr>스칼라/벡터/행렬</vt:lpstr>
      <vt:lpstr>배열과 vertor 구분 </vt:lpstr>
      <vt:lpstr>스칼라/벡터/행렬 예시</vt:lpstr>
      <vt:lpstr>벡터란</vt:lpstr>
      <vt:lpstr>벡터 크기 </vt:lpstr>
      <vt:lpstr>벡터 크기</vt:lpstr>
      <vt:lpstr>Vector 크기 계산</vt:lpstr>
      <vt:lpstr>단위벡터</vt:lpstr>
      <vt:lpstr>단위벡터</vt:lpstr>
      <vt:lpstr>단위벡터  정규화</vt:lpstr>
      <vt:lpstr>산술연산 </vt:lpstr>
      <vt:lpstr>벡터: +</vt:lpstr>
      <vt:lpstr>Vector 연산: +</vt:lpstr>
      <vt:lpstr>벡터 : -</vt:lpstr>
      <vt:lpstr>Vector 연산: -</vt:lpstr>
      <vt:lpstr>벡터: 스칼라곱</vt:lpstr>
      <vt:lpstr>Vector 연산: 스칼라곱</vt:lpstr>
      <vt:lpstr>내적과 외적 비교 </vt:lpstr>
      <vt:lpstr>내적 vs 외적</vt:lpstr>
      <vt:lpstr>스칼라곱 </vt:lpstr>
      <vt:lpstr>내적 산식</vt:lpstr>
      <vt:lpstr>내적 수학적 예시 : 2 차원</vt:lpstr>
      <vt:lpstr>3차원 내적 예시 1</vt:lpstr>
      <vt:lpstr>3차원 내적 예시 2</vt:lpstr>
      <vt:lpstr>내적(dot) 예시</vt:lpstr>
      <vt:lpstr>vdot: vector </vt:lpstr>
      <vt:lpstr>Vector product(외적) </vt:lpstr>
      <vt:lpstr> 외적</vt:lpstr>
      <vt:lpstr> 외적 산식 : 2차원</vt:lpstr>
      <vt:lpstr> 외적 산식 : 3차원</vt:lpstr>
      <vt:lpstr>외적 산식예시</vt:lpstr>
      <vt:lpstr>Inner/outer 함수 이해하기</vt:lpstr>
      <vt:lpstr>inner  계산 방식 </vt:lpstr>
      <vt:lpstr>Inner 예시</vt:lpstr>
      <vt:lpstr>dot/inner: 예시 </vt:lpstr>
      <vt:lpstr>outer </vt:lpstr>
      <vt:lpstr>outer 예시</vt:lpstr>
      <vt:lpstr>  matrix로  vector  이해하기</vt:lpstr>
      <vt:lpstr>벡터 산술연산</vt:lpstr>
      <vt:lpstr>Vector 연산: +</vt:lpstr>
      <vt:lpstr>Vector 연산: -</vt:lpstr>
      <vt:lpstr>Vector 연산: 스칼라곱</vt:lpstr>
      <vt:lpstr>벡터 크기</vt:lpstr>
      <vt:lpstr>Vector 크기 계산</vt:lpstr>
      <vt:lpstr>vector 내적</vt:lpstr>
      <vt:lpstr>Vector 연산: 내적(dot)</vt:lpstr>
      <vt:lpstr>vector 외적</vt:lpstr>
      <vt:lpstr>Vector 연산: 외적(cross)</vt:lpstr>
      <vt:lpstr>   행렬   이해하기</vt:lpstr>
      <vt:lpstr>행렬이란</vt:lpstr>
      <vt:lpstr>행렬</vt:lpstr>
      <vt:lpstr>Diagonal matrix</vt:lpstr>
      <vt:lpstr>대각행렬</vt:lpstr>
      <vt:lpstr>Identity matrix</vt:lpstr>
      <vt:lpstr>항등행렬</vt:lpstr>
      <vt:lpstr>Triangular matrix</vt:lpstr>
      <vt:lpstr>삼각행렬</vt:lpstr>
      <vt:lpstr>행렬 산술연산</vt:lpstr>
      <vt:lpstr>행렬 산술연산</vt:lpstr>
      <vt:lpstr>행렬 산술연산 예시</vt:lpstr>
      <vt:lpstr>행열의 전치(transpose)</vt:lpstr>
      <vt:lpstr>행렬 전치</vt:lpstr>
      <vt:lpstr>행렬 전치 예시</vt:lpstr>
      <vt:lpstr>dot 연산</vt:lpstr>
      <vt:lpstr>dot vs inner 차이점(2차원이상)</vt:lpstr>
      <vt:lpstr>dot 처리 기준 1*p, p*1</vt:lpstr>
      <vt:lpstr>dot 처리 기준</vt:lpstr>
      <vt:lpstr>dot : 2차원</vt:lpstr>
      <vt:lpstr>dot 예시</vt:lpstr>
      <vt:lpstr>행렬식</vt:lpstr>
      <vt:lpstr>행렬식(det)</vt:lpstr>
      <vt:lpstr>행렬식(det) : 2차원</vt:lpstr>
      <vt:lpstr>행렬식(det) : 3차원</vt:lpstr>
      <vt:lpstr>행렬식(det) : 3차원</vt:lpstr>
      <vt:lpstr>minor determinant</vt:lpstr>
      <vt:lpstr>소행렬식 2차원</vt:lpstr>
      <vt:lpstr>소행렬식 3차원</vt:lpstr>
      <vt:lpstr>소행렬식 예시</vt:lpstr>
      <vt:lpstr>역행렬</vt:lpstr>
      <vt:lpstr>여인수(cofactor)</vt:lpstr>
      <vt:lpstr>수반행렬(adj)  과 여인수행렬</vt:lpstr>
      <vt:lpstr>역행렬(inv) – 2차원</vt:lpstr>
      <vt:lpstr>역행렬(inv) – 3차원</vt:lpstr>
      <vt:lpstr>역행렬(inv) 예시</vt:lpstr>
      <vt:lpstr>Dot 연산</vt:lpstr>
      <vt:lpstr>Dot 처리 기준</vt:lpstr>
      <vt:lpstr>dot 행렬 </vt:lpstr>
      <vt:lpstr>dot 예시 : 2차원</vt:lpstr>
      <vt:lpstr>cross product</vt:lpstr>
      <vt:lpstr>cross  계산 방식 </vt:lpstr>
      <vt:lpstr>Cross 행렬 </vt:lpstr>
      <vt:lpstr>Inner 연산</vt:lpstr>
      <vt:lpstr>inner  계산 방식 </vt:lpstr>
      <vt:lpstr>Inner 예시 : 2차원</vt:lpstr>
      <vt:lpstr>Inner 예시 : 3차원</vt:lpstr>
      <vt:lpstr>outer product</vt:lpstr>
      <vt:lpstr>outer </vt:lpstr>
      <vt:lpstr>outer: 1 </vt:lpstr>
      <vt:lpstr>outer: 2 </vt:lpstr>
      <vt:lpstr>outer: 3 </vt:lpstr>
      <vt:lpstr>tensordot</vt:lpstr>
      <vt:lpstr>tensordot</vt:lpstr>
      <vt:lpstr>tensordot</vt:lpstr>
      <vt:lpstr>tensordot: 예시 1</vt:lpstr>
      <vt:lpstr>tensordot: 예시 2</vt:lpstr>
      <vt:lpstr>대각행열</vt:lpstr>
      <vt:lpstr>Trace : 3차원 행렬</vt:lpstr>
      <vt:lpstr>trace</vt:lpstr>
      <vt:lpstr>  matrix로 행렬  이해하기</vt:lpstr>
      <vt:lpstr>행렬 이해하기</vt:lpstr>
      <vt:lpstr>행렬</vt:lpstr>
      <vt:lpstr>행렬 생성</vt:lpstr>
      <vt:lpstr>행렬 연산하기</vt:lpstr>
      <vt:lpstr>행렬 : 내적 dot(곱셈)</vt:lpstr>
      <vt:lpstr>행렬 : dot</vt:lpstr>
      <vt:lpstr>행렬 : 외적cross</vt:lpstr>
      <vt:lpstr>행렬 : +/-</vt:lpstr>
      <vt:lpstr>행렬 : +/-</vt:lpstr>
      <vt:lpstr>행렬 : 상수 배</vt:lpstr>
      <vt:lpstr>행렬 : 상수 배</vt:lpstr>
      <vt:lpstr>행렬 : 전치(transpose)</vt:lpstr>
      <vt:lpstr>행렬 : 전치(transpose)</vt:lpstr>
      <vt:lpstr>matmul</vt:lpstr>
      <vt:lpstr>Matmul: 차원계산</vt:lpstr>
      <vt:lpstr>matrix_power</vt:lpstr>
      <vt:lpstr>matrix_power: 예시 </vt:lpstr>
      <vt:lpstr>  Numpy  linalg  함수</vt:lpstr>
      <vt:lpstr>Matrix and vector products</vt:lpstr>
      <vt:lpstr>주요 함수</vt:lpstr>
      <vt:lpstr>Decompositions</vt:lpstr>
      <vt:lpstr>주요 함수</vt:lpstr>
      <vt:lpstr>Matrix eigenvalues</vt:lpstr>
      <vt:lpstr>주요 함수</vt:lpstr>
      <vt:lpstr>Norms and other numbers</vt:lpstr>
      <vt:lpstr>주요 함수</vt:lpstr>
      <vt:lpstr>Solving equations and inverting matrices</vt:lpstr>
      <vt:lpstr>주요 함수</vt:lpstr>
      <vt:lpstr>4.삼각함수  기초 </vt:lpstr>
      <vt:lpstr>삼각함수 기초 </vt:lpstr>
      <vt:lpstr>각의 종류</vt:lpstr>
      <vt:lpstr>각의 종류</vt:lpstr>
      <vt:lpstr>직각삼각형 기본 </vt:lpstr>
      <vt:lpstr>직각 삼각형을 이용</vt:lpstr>
      <vt:lpstr>직각삼각형 예시 </vt:lpstr>
      <vt:lpstr>삼각형을 이용 : 빗변 구하기</vt:lpstr>
      <vt:lpstr>삼각형을 이용 : 높이와 밑변</vt:lpstr>
      <vt:lpstr>피타고라스 정리</vt:lpstr>
      <vt:lpstr>피타고라스 정리 이용하기</vt:lpstr>
      <vt:lpstr>피타고라스 정리 </vt:lpstr>
      <vt:lpstr>삼각함수  (원이용) </vt:lpstr>
      <vt:lpstr>원을 이용한 삼각함수 </vt:lpstr>
      <vt:lpstr> 원을 이용한  삼각함수 정의</vt:lpstr>
      <vt:lpstr> 원을 이용한 정의 예시</vt:lpstr>
      <vt:lpstr>삼각함수 표</vt:lpstr>
      <vt:lpstr> 삼각함수 표</vt:lpstr>
      <vt:lpstr>Ridaian &amp; degree </vt:lpstr>
      <vt:lpstr> degree와 radian 이해  </vt:lpstr>
      <vt:lpstr> degrees와 radians 변환 기준</vt:lpstr>
      <vt:lpstr> degree와 radian 변환  </vt:lpstr>
      <vt:lpstr> degrees와 radians</vt:lpstr>
      <vt:lpstr> degrees와 radians: 변환</vt:lpstr>
      <vt:lpstr> radians &lt;-&gt; degrees : numpy</vt:lpstr>
      <vt:lpstr> radians -&gt; degrees : numpy</vt:lpstr>
      <vt:lpstr> degrees-&gt; radians : numpy</vt:lpstr>
      <vt:lpstr>기본 삼각함수  </vt:lpstr>
      <vt:lpstr>cosine</vt:lpstr>
      <vt:lpstr> cosine 그래프 </vt:lpstr>
      <vt:lpstr> cosine 그래프 </vt:lpstr>
      <vt:lpstr> cosine 그래프 : numpy </vt:lpstr>
      <vt:lpstr> cosine 그래프 </vt:lpstr>
      <vt:lpstr>sine</vt:lpstr>
      <vt:lpstr> sine함수</vt:lpstr>
      <vt:lpstr> sine 그래프 </vt:lpstr>
      <vt:lpstr> sine 그래프 : numpy </vt:lpstr>
      <vt:lpstr> sine 그래프 </vt:lpstr>
      <vt:lpstr>tangent</vt:lpstr>
      <vt:lpstr> tan 함수</vt:lpstr>
      <vt:lpstr> tangent 그래프 </vt:lpstr>
      <vt:lpstr> tangent 그래프 : numpy </vt:lpstr>
      <vt:lpstr> tangent 그래프 </vt:lpstr>
      <vt:lpstr>삼각함수 각의 변환 </vt:lpstr>
      <vt:lpstr>각의 변환</vt:lpstr>
      <vt:lpstr>각의 변화를 알아보기</vt:lpstr>
      <vt:lpstr>삼각함수 사분면 부호</vt:lpstr>
      <vt:lpstr>각의 변화  : 짝수</vt:lpstr>
      <vt:lpstr>각의 변화  : 짝수예시</vt:lpstr>
      <vt:lpstr>각의 변화 : 홀수</vt:lpstr>
      <vt:lpstr>각의 변화 : 홀수 예시</vt:lpstr>
      <vt:lpstr>π/2 :예각</vt:lpstr>
      <vt:lpstr>삼각함수 변화 : π/2</vt:lpstr>
      <vt:lpstr>삼각함수의 변형 : 90도 이내</vt:lpstr>
      <vt:lpstr>삼각함수의 변형 예시</vt:lpstr>
      <vt:lpstr>삼각함수의 변형 : 180도 이내</vt:lpstr>
      <vt:lpstr>삼각함수의 변형 예시</vt:lpstr>
      <vt:lpstr> π : 예각</vt:lpstr>
      <vt:lpstr>Sin 주기 변화</vt:lpstr>
      <vt:lpstr>cos 주기 변화 </vt:lpstr>
      <vt:lpstr>삼각함수 변화 : π - 예각</vt:lpstr>
      <vt:lpstr>삼각함수 변화 : π + 예각</vt:lpstr>
      <vt:lpstr> 2π : 예각</vt:lpstr>
      <vt:lpstr>삼각함수 변화 : 2π - </vt:lpstr>
      <vt:lpstr>삼각함수 변화 : 2π +</vt:lpstr>
      <vt:lpstr>삼각함수  덧셈과 뺄셈공식 </vt:lpstr>
      <vt:lpstr>Sin 함수의 덧셈</vt:lpstr>
      <vt:lpstr>Sin 함수 덧셈</vt:lpstr>
      <vt:lpstr>Sin 함수 덧셈 예시</vt:lpstr>
      <vt:lpstr>Sin 함수의 뺄셈</vt:lpstr>
      <vt:lpstr>Sin 함수 뺄셈 예시</vt:lpstr>
      <vt:lpstr>cos 함수의 덧셈/뺄셈</vt:lpstr>
      <vt:lpstr> cos함수 덧셈 예시</vt:lpstr>
      <vt:lpstr> cos함수 뺄셈 예시</vt:lpstr>
      <vt:lpstr>역수 </vt:lpstr>
      <vt:lpstr>역수</vt:lpstr>
      <vt:lpstr> 역수</vt:lpstr>
      <vt:lpstr>역수 구하기</vt:lpstr>
      <vt:lpstr> 역수 구하기</vt:lpstr>
      <vt:lpstr> 삼각함수*역수 = 1</vt:lpstr>
      <vt:lpstr>역삼각함수 </vt:lpstr>
      <vt:lpstr>역함수 사용하기</vt:lpstr>
      <vt:lpstr> 역함수</vt:lpstr>
      <vt:lpstr> 삼각함수의 역함수</vt:lpstr>
      <vt:lpstr>arcsine</vt:lpstr>
      <vt:lpstr> arcsine</vt:lpstr>
      <vt:lpstr> arcsine : numpy</vt:lpstr>
      <vt:lpstr> arcsine : numpy 그래프</vt:lpstr>
      <vt:lpstr>arccosine</vt:lpstr>
      <vt:lpstr> arccosine : numpy</vt:lpstr>
      <vt:lpstr> arccosine : numpy 그래프</vt:lpstr>
      <vt:lpstr> arctangent</vt:lpstr>
      <vt:lpstr> 삼각함수의 역함수</vt:lpstr>
      <vt:lpstr>5.지수 /로그/수열  기초 </vt:lpstr>
      <vt:lpstr>지수함수 기초 </vt:lpstr>
      <vt:lpstr>지수 함수</vt:lpstr>
      <vt:lpstr> 지수 함수란?</vt:lpstr>
      <vt:lpstr> 자연지수함수</vt:lpstr>
      <vt:lpstr> 지수함수 그래프</vt:lpstr>
      <vt:lpstr>지수 법칙 </vt:lpstr>
      <vt:lpstr> 지수 법칙</vt:lpstr>
      <vt:lpstr> 지수 법칙 : exp</vt:lpstr>
      <vt:lpstr> 지수 법칙 : exp 그래프</vt:lpstr>
      <vt:lpstr>로그함수 기초 </vt:lpstr>
      <vt:lpstr>로그함수란 </vt:lpstr>
      <vt:lpstr> 로그함수 정의 </vt:lpstr>
      <vt:lpstr> 로그함수 규칙 </vt:lpstr>
      <vt:lpstr> 상용로그 </vt:lpstr>
      <vt:lpstr> 상용로그 : log10 </vt:lpstr>
      <vt:lpstr>자연로그 </vt:lpstr>
      <vt:lpstr>자연로그 : log </vt:lpstr>
      <vt:lpstr>로그함수 성질 </vt:lpstr>
      <vt:lpstr> 로그함수의 성질 1</vt:lpstr>
      <vt:lpstr> 로그함수의 성질1  : 예시</vt:lpstr>
      <vt:lpstr> 로그함수의 성질 2</vt:lpstr>
      <vt:lpstr> 로그함수의 성질 2 : 예시</vt:lpstr>
      <vt:lpstr> 밑의 변환 </vt:lpstr>
      <vt:lpstr>급수 기초 </vt:lpstr>
      <vt:lpstr>급수(級數,series, ∑an) </vt:lpstr>
      <vt:lpstr> 급수(級數,series, ∑an)</vt:lpstr>
      <vt:lpstr>급수의 표현 1</vt:lpstr>
      <vt:lpstr>급수의 표현 2</vt:lpstr>
      <vt:lpstr>급수의 일반적인 성질</vt:lpstr>
      <vt:lpstr>급수의 일반적인 성질</vt:lpstr>
      <vt:lpstr> 유한급수 , 무한급수</vt:lpstr>
      <vt:lpstr> 등차급수</vt:lpstr>
      <vt:lpstr> 등비급수</vt:lpstr>
      <vt:lpstr>무한곱 </vt:lpstr>
      <vt:lpstr> 무한곱(infinite product)</vt:lpstr>
      <vt:lpstr>수열의 극한 </vt:lpstr>
      <vt:lpstr>급수와 극한 </vt:lpstr>
      <vt:lpstr> 수열의 극한</vt:lpstr>
      <vt:lpstr> 부분합 급수</vt:lpstr>
      <vt:lpstr>무한수열과 극한</vt:lpstr>
      <vt:lpstr>무한급수의 수렴과 발산</vt:lpstr>
      <vt:lpstr>극한의 기본 성질</vt:lpstr>
      <vt:lpstr>6.Python  statistics </vt:lpstr>
      <vt:lpstr>평균/분산/표준편차 기초 </vt:lpstr>
      <vt:lpstr>평균/중간값/최빈값</vt:lpstr>
      <vt:lpstr>평균/중간값/최빈값</vt:lpstr>
      <vt:lpstr>분산</vt:lpstr>
      <vt:lpstr>variance</vt:lpstr>
      <vt:lpstr> pvariance</vt:lpstr>
      <vt:lpstr> variance/pvariance</vt:lpstr>
      <vt:lpstr>표준편차</vt:lpstr>
      <vt:lpstr>stdev</vt:lpstr>
      <vt:lpstr> pstdev</vt:lpstr>
      <vt:lpstr> stdev/pstdev</vt:lpstr>
      <vt:lpstr>경우의 수 기초 </vt:lpstr>
      <vt:lpstr>경우의 수</vt:lpstr>
      <vt:lpstr>경우의 수 (number of cases)</vt:lpstr>
      <vt:lpstr>합의 법칙</vt:lpstr>
      <vt:lpstr>곱의 법칙</vt:lpstr>
      <vt:lpstr>곱의 법칙:데카르트 곱</vt:lpstr>
      <vt:lpstr>합/곱의 법칙 구별</vt:lpstr>
      <vt:lpstr>경우의 수</vt:lpstr>
      <vt:lpstr>! 팩토리얼</vt:lpstr>
      <vt:lpstr>순열</vt:lpstr>
      <vt:lpstr>순열</vt:lpstr>
      <vt:lpstr>순열 사용하는 경우</vt:lpstr>
      <vt:lpstr>순열 예시</vt:lpstr>
      <vt:lpstr>같은 조건을 가진 순열</vt:lpstr>
      <vt:lpstr>같은 조건을 가진 것들이 순열</vt:lpstr>
      <vt:lpstr>중복순열</vt:lpstr>
      <vt:lpstr>중복순열</vt:lpstr>
      <vt:lpstr>조합</vt:lpstr>
      <vt:lpstr>조합</vt:lpstr>
      <vt:lpstr>조합의 특징</vt:lpstr>
      <vt:lpstr>중복조합</vt:lpstr>
      <vt:lpstr>중복조합</vt:lpstr>
      <vt:lpstr>이항정리 기초 </vt:lpstr>
      <vt:lpstr>이항정리</vt:lpstr>
      <vt:lpstr>이항정리</vt:lpstr>
      <vt:lpstr>이항정리 : 전개</vt:lpstr>
      <vt:lpstr>이항정리 : 파스칼 방식</vt:lpstr>
      <vt:lpstr>7.Matplotlib 기초 </vt:lpstr>
      <vt:lpstr>MatPLOTLIB pyplot 기초 </vt:lpstr>
      <vt:lpstr>데이터 시각화 </vt:lpstr>
      <vt:lpstr> 데이터 시각화</vt:lpstr>
      <vt:lpstr> jupyter 내에서 그래프 보기 </vt:lpstr>
      <vt:lpstr> inline 실행</vt:lpstr>
      <vt:lpstr>notebook 실행</vt:lpstr>
      <vt:lpstr>Seaborn 꾸미기 </vt:lpstr>
      <vt:lpstr>Seaborn 적용 꾸미기</vt:lpstr>
      <vt:lpstr>Seaborn install</vt:lpstr>
      <vt:lpstr>MatPLOTLIB pyplot 좌표 이해하기 </vt:lpstr>
      <vt:lpstr>좌표이해하기 </vt:lpstr>
      <vt:lpstr> 좌표</vt:lpstr>
      <vt:lpstr>좌표 기준 </vt:lpstr>
      <vt:lpstr> 좌표 기준</vt:lpstr>
      <vt:lpstr>MatPLOTLIB pyplot plot 함수 (선그래프)이해 </vt:lpstr>
      <vt:lpstr>Plot 함수 </vt:lpstr>
      <vt:lpstr>Plot 함수 </vt:lpstr>
      <vt:lpstr>Line2D class </vt:lpstr>
      <vt:lpstr>Line2D </vt:lpstr>
      <vt:lpstr>Line2D 생성자 </vt:lpstr>
      <vt:lpstr> x축과 y축 값 넣기</vt:lpstr>
      <vt:lpstr> plot 함수 : x축과 y축 1</vt:lpstr>
      <vt:lpstr> plot 함수  결과 확인하기</vt:lpstr>
      <vt:lpstr>Plot 연속 호출 방식 </vt:lpstr>
      <vt:lpstr>plot 2 번 호출  </vt:lpstr>
      <vt:lpstr> cos/sin 함수 그래프 그리기</vt:lpstr>
      <vt:lpstr>Plot 내 파라미터 처리방식 </vt:lpstr>
      <vt:lpstr> Line2D : plot함수 내 여러값 세팅 </vt:lpstr>
      <vt:lpstr>Line2D: linestyle </vt:lpstr>
      <vt:lpstr>Line2D :  linestyle </vt:lpstr>
      <vt:lpstr> 두 리스트를 매칭 : 로직</vt:lpstr>
      <vt:lpstr> 두 리스트를 매칭 : 그래프</vt:lpstr>
      <vt:lpstr>Line2D : line color </vt:lpstr>
      <vt:lpstr>Line2D :  line color -&gt; 문자 </vt:lpstr>
      <vt:lpstr>Line2D :  line color defaults</vt:lpstr>
      <vt:lpstr>Line2D :  line color -&gt; grey </vt:lpstr>
      <vt:lpstr>Line2D :  line color -&gt; RGB </vt:lpstr>
      <vt:lpstr>Line2D : marker </vt:lpstr>
      <vt:lpstr>Line2D :  marker </vt:lpstr>
      <vt:lpstr> marker 처리 예시</vt:lpstr>
      <vt:lpstr> marker 없이 표시할 경우</vt:lpstr>
      <vt:lpstr>marker keyword  </vt:lpstr>
      <vt:lpstr>Line 색과 스타일 조합하기</vt:lpstr>
      <vt:lpstr> color와 style 조합 표시하기</vt:lpstr>
      <vt:lpstr> 여러 선에 색과 스타일 조합</vt:lpstr>
      <vt:lpstr> plot 함수 :marker 넣기 1</vt:lpstr>
      <vt:lpstr> plot 함수: marker 넣기 2</vt:lpstr>
      <vt:lpstr> plot 함수 :marker 여러 개 넣기 </vt:lpstr>
      <vt:lpstr> linewidth</vt:lpstr>
      <vt:lpstr> plot 함수 : linewidth</vt:lpstr>
      <vt:lpstr>Label 파라미터 처리</vt:lpstr>
      <vt:lpstr> plot 함수 : label</vt:lpstr>
      <vt:lpstr>setp 함수</vt:lpstr>
      <vt:lpstr> setp 함수로 Line2D 세팅하기</vt:lpstr>
      <vt:lpstr>MaTPLOTLIB plt.axis 꾸미기 </vt:lpstr>
      <vt:lpstr> axis로 x,y축 조정 </vt:lpstr>
      <vt:lpstr> axis 함수  이해하기</vt:lpstr>
      <vt:lpstr> axis 함수  실행예시</vt:lpstr>
      <vt:lpstr>MaTPLOTLIB plt.ticks 꾸미기 </vt:lpstr>
      <vt:lpstr> ticks </vt:lpstr>
      <vt:lpstr> xticks 함수 : x축 넣기</vt:lpstr>
      <vt:lpstr> yticks 함수 : y축 넣기</vt:lpstr>
      <vt:lpstr> ticks 함수 : 축 넣기</vt:lpstr>
      <vt:lpstr>MaTPLOTLIB plt.xlim/ylim 꾸미기 </vt:lpstr>
      <vt:lpstr>limit</vt:lpstr>
      <vt:lpstr> lim 함수 : 축 넣기</vt:lpstr>
      <vt:lpstr>MaTPLOTLIB plt.xscale /yscale 꾸미기 </vt:lpstr>
      <vt:lpstr>scale</vt:lpstr>
      <vt:lpstr> scale 함수 : 축 자동 변환 1</vt:lpstr>
      <vt:lpstr> scale 함수 : 축 자동 변환 2</vt:lpstr>
      <vt:lpstr>MaTPLOTLIB plt.legend 꾸미기 </vt:lpstr>
      <vt:lpstr>legend</vt:lpstr>
      <vt:lpstr>기본 </vt:lpstr>
      <vt:lpstr>범주 붙이기 </vt:lpstr>
      <vt:lpstr>2개 범주 </vt:lpstr>
      <vt:lpstr>Legend 위치 조정</vt:lpstr>
      <vt:lpstr>범주 위치 지정</vt:lpstr>
      <vt:lpstr>Plot과 legend 혼용</vt:lpstr>
      <vt:lpstr>plot(label) 이용 : 1</vt:lpstr>
      <vt:lpstr> plot(label) 이용 : 2</vt:lpstr>
      <vt:lpstr>MaTPLOTLIB 그래프 꾸미기 Text class 처리</vt:lpstr>
      <vt:lpstr>Basic text commands</vt:lpstr>
      <vt:lpstr> Basic text commands</vt:lpstr>
      <vt:lpstr>Text 구조 이해하기 </vt:lpstr>
      <vt:lpstr>Text class</vt:lpstr>
      <vt:lpstr>Text : label 생성</vt:lpstr>
      <vt:lpstr>Label 처리</vt:lpstr>
      <vt:lpstr>Xlable/ylabel</vt:lpstr>
      <vt:lpstr> Text: label</vt:lpstr>
      <vt:lpstr> label 함수: font/color</vt:lpstr>
      <vt:lpstr> xlabel 함수 :  font/color </vt:lpstr>
      <vt:lpstr>Text 함수</vt:lpstr>
      <vt:lpstr> text 함수 :  기초 </vt:lpstr>
      <vt:lpstr> text 함수 :  좌표에 따른 표시 </vt:lpstr>
      <vt:lpstr> text 함수 :  위치 지정 1</vt:lpstr>
      <vt:lpstr> text 함수 :  위치 지정 2</vt:lpstr>
      <vt:lpstr> text 함수 :latex로 기호 표시</vt:lpstr>
      <vt:lpstr> text 함수 :  text 붙이기 </vt:lpstr>
      <vt:lpstr> title 함수</vt:lpstr>
      <vt:lpstr> title 함수 :  제목 붙이기 </vt:lpstr>
      <vt:lpstr> title 함수 :  font/color 처리 </vt:lpstr>
      <vt:lpstr>annotate</vt:lpstr>
      <vt:lpstr> annotate 함수 : 기초</vt:lpstr>
      <vt:lpstr>  xycoords/textcoords :1</vt:lpstr>
      <vt:lpstr>xycoords/textcoords : 값 설명</vt:lpstr>
      <vt:lpstr> annotate 함수 : 실행</vt:lpstr>
      <vt:lpstr> annotate 함수 : arrowpros</vt:lpstr>
      <vt:lpstr>matplotlib.patches.Polygon, </vt:lpstr>
      <vt:lpstr>MatPLOTLIB pyplot  scatter  함수 </vt:lpstr>
      <vt:lpstr>점 그래프</vt:lpstr>
      <vt:lpstr> scatter 함수 : 분포점을 그리기</vt:lpstr>
      <vt:lpstr>모양과 색 바꾸기</vt:lpstr>
      <vt:lpstr> scatter 함수 : 모양과 색 입히기 </vt:lpstr>
      <vt:lpstr>MatPLOTLIB pyplot bar 함수 </vt:lpstr>
      <vt:lpstr>막대 그래프</vt:lpstr>
      <vt:lpstr>bar함수 : 기본 </vt:lpstr>
      <vt:lpstr>Bar : label</vt:lpstr>
      <vt:lpstr> ylabel 함수 :  label 붙이기 </vt:lpstr>
      <vt:lpstr> xlabel 함수 :  label 붙이기 </vt:lpstr>
      <vt:lpstr>폭 조정하기</vt:lpstr>
      <vt:lpstr>bar함수 : 폭 늘리기 </vt:lpstr>
      <vt:lpstr>bar함수 : 폭 줄이기 </vt:lpstr>
      <vt:lpstr>다중 막대그래프</vt:lpstr>
      <vt:lpstr>bar함수 : 다중 막대그래프</vt:lpstr>
      <vt:lpstr>MatPLOTLIB pyplot barh 함수 </vt:lpstr>
      <vt:lpstr>수평방향 막대 그래프</vt:lpstr>
      <vt:lpstr>barh함수 : 수평 막대그래프</vt:lpstr>
      <vt:lpstr>MatPLOTLIB pyplot Pie 함수 </vt:lpstr>
      <vt:lpstr>원 그래프</vt:lpstr>
      <vt:lpstr> pie함수 : </vt:lpstr>
      <vt:lpstr>Label 조정</vt:lpstr>
      <vt:lpstr> pie함수 : labels 붙이기 </vt:lpstr>
      <vt:lpstr>MatPLOTLIB pyplot histo 함수 </vt:lpstr>
      <vt:lpstr>히스토그램 그래프</vt:lpstr>
      <vt:lpstr> hist함수 : 기본</vt:lpstr>
      <vt:lpstr>범주 조정</vt:lpstr>
      <vt:lpstr> hist함수 : 범주 나누기 1 </vt:lpstr>
      <vt:lpstr> hist함수 : 범주 나누기 2 </vt:lpstr>
      <vt:lpstr>중첩 그리기</vt:lpstr>
      <vt:lpstr> hist함수 : 내부에 그리기</vt:lpstr>
      <vt:lpstr>파라미터 조정</vt:lpstr>
      <vt:lpstr> hist함수 :파라미터</vt:lpstr>
      <vt:lpstr> hist함수 : 색깔 바꾸기</vt:lpstr>
      <vt:lpstr> hist함수 : 투명도 조정</vt:lpstr>
      <vt:lpstr> hist함수 : 전체 비율값 1로 조정</vt:lpstr>
      <vt:lpstr> hist함수 : histtype</vt:lpstr>
      <vt:lpstr>Axes 객체 처리</vt:lpstr>
      <vt:lpstr> Axes.hist 메소드</vt:lpstr>
      <vt:lpstr>MatPLOTLIB pyplot boxplot함수 </vt:lpstr>
      <vt:lpstr>box 그래프</vt:lpstr>
      <vt:lpstr> Axes.boxplot 메소드</vt:lpstr>
      <vt:lpstr> boxplot 함수</vt:lpstr>
      <vt:lpstr>Axes 객체 처리</vt:lpstr>
      <vt:lpstr> Axes.boxplot 메소드</vt:lpstr>
      <vt:lpstr>MatPLOTLIB pyplot image plot함수 </vt:lpstr>
      <vt:lpstr>이미지 그래프</vt:lpstr>
      <vt:lpstr> isshow() 함수</vt:lpstr>
      <vt:lpstr> image.read 함수</vt:lpstr>
      <vt:lpstr> 이미지 처리시 좌표축 제거하기</vt:lpstr>
      <vt:lpstr>MatPLOTLIB pyplot logplot 함수 </vt:lpstr>
      <vt:lpstr>log 그래프</vt:lpstr>
      <vt:lpstr> subplot 사용시 2개 Axes 생성</vt:lpstr>
      <vt:lpstr> semilogy/loglog 함수</vt:lpstr>
      <vt:lpstr>MatPLOTLIB Two-dimensional plots 함수</vt:lpstr>
      <vt:lpstr>Contour plots</vt:lpstr>
      <vt:lpstr> 데이터 구조 이해하기</vt:lpstr>
      <vt:lpstr> Contour plots</vt:lpstr>
      <vt:lpstr>MatPLOTLIB pyplot figure 이해 </vt:lpstr>
      <vt:lpstr>Figure 이해하기 </vt:lpstr>
      <vt:lpstr> figure 함수</vt:lpstr>
      <vt:lpstr>Figure 객체 생성</vt:lpstr>
      <vt:lpstr> figure 파라미터 주기</vt:lpstr>
      <vt:lpstr> figure 함수 :  파라미터 </vt:lpstr>
      <vt:lpstr> figure 함수 실행 </vt:lpstr>
      <vt:lpstr>Figure 에 Line2D 연결 1 </vt:lpstr>
      <vt:lpstr> Figure 객체 : 2 개 생성하기 1</vt:lpstr>
      <vt:lpstr> Figure 객체 : 2 개 생성하기 2</vt:lpstr>
      <vt:lpstr>Figure 에 Line2D 연결 2 </vt:lpstr>
      <vt:lpstr>Figure/Line2D 관계</vt:lpstr>
      <vt:lpstr> Figure/Line2D 관계 : 그래프</vt:lpstr>
      <vt:lpstr> Figure/Line2D 관계 : 주석처리</vt:lpstr>
      <vt:lpstr> Figure method axes 생성</vt:lpstr>
      <vt:lpstr> add_subplot/add_axes 메소드</vt:lpstr>
      <vt:lpstr>첫번째 그래프 표시</vt:lpstr>
      <vt:lpstr>첫번째 그래프에 label 추가</vt:lpstr>
      <vt:lpstr>첫번째 그래프 지우려면</vt:lpstr>
      <vt:lpstr>MatPLOTLIB pyplot Axes 이해 </vt:lpstr>
      <vt:lpstr>Axes  </vt:lpstr>
      <vt:lpstr> Axes class란</vt:lpstr>
      <vt:lpstr> Figure 에서 Axes 가져오기 </vt:lpstr>
      <vt:lpstr> figure 내에서 axes 생성</vt:lpstr>
      <vt:lpstr>Axes 객체 생성 : add_subplot</vt:lpstr>
      <vt:lpstr>Axes 객체 생성 : plt.subplot</vt:lpstr>
      <vt:lpstr>Axes class 이해하기</vt:lpstr>
      <vt:lpstr> Axes 내의 메소드 세팅</vt:lpstr>
      <vt:lpstr>Axes Method 사용하기</vt:lpstr>
      <vt:lpstr>Axes 메소드 사용 </vt:lpstr>
      <vt:lpstr>Axes 메소드 사용: 결과 </vt:lpstr>
      <vt:lpstr>MatPLOTLIB pyplot subplot함수 (axes)이해 </vt:lpstr>
      <vt:lpstr>Subplot 함수</vt:lpstr>
      <vt:lpstr> subplot 함수</vt:lpstr>
      <vt:lpstr>Subplot 파라미터 처리 </vt:lpstr>
      <vt:lpstr> subplot</vt:lpstr>
      <vt:lpstr> figure 만 생성</vt:lpstr>
      <vt:lpstr> subplot으로 2행1열 처리</vt:lpstr>
      <vt:lpstr> figure: 2행 1열로 분리</vt:lpstr>
      <vt:lpstr> figure/subplot함수 : 예시</vt:lpstr>
      <vt:lpstr> figure/subplot: 여러 개 분리</vt:lpstr>
      <vt:lpstr> subplot으로 2행2열 </vt:lpstr>
      <vt:lpstr> figure : 2행2열 중에 1개</vt:lpstr>
      <vt:lpstr> figure: 2행 2열 중에 2개 </vt:lpstr>
      <vt:lpstr> figure: 2행 2열 중에 3개 </vt:lpstr>
      <vt:lpstr> figure: 2행 2열 중에 4개 </vt:lpstr>
      <vt:lpstr> subplot 행 통합</vt:lpstr>
      <vt:lpstr> subplot : 행 통합</vt:lpstr>
      <vt:lpstr> subplot 열 통합</vt:lpstr>
      <vt:lpstr> subplot : 열 통합</vt:lpstr>
      <vt:lpstr>Subplot으로 그래프 분할</vt:lpstr>
      <vt:lpstr>Subplot : (1,2)</vt:lpstr>
      <vt:lpstr>Subplot : (2,2)</vt:lpstr>
      <vt:lpstr>Subplot 파라미터:숫자로 표시</vt:lpstr>
      <vt:lpstr>Subplot : (2,2)</vt:lpstr>
      <vt:lpstr>Axes text 처리</vt:lpstr>
      <vt:lpstr>Axes text 처리</vt:lpstr>
      <vt:lpstr>MatPLOTLIB pyplot axes.spines </vt:lpstr>
      <vt:lpstr>Axes.spines</vt:lpstr>
      <vt:lpstr>Axes spines 처리 전 좌표</vt:lpstr>
      <vt:lpstr>Axes spines 처리 후 좌표</vt:lpstr>
      <vt:lpstr>MatPLOTLIB pyplot subplots함수 (Axessubplot)이해 </vt:lpstr>
      <vt:lpstr>Subplots 함수 </vt:lpstr>
      <vt:lpstr>Subplots 함수</vt:lpstr>
      <vt:lpstr>Subplots 함수(1행 2열) </vt:lpstr>
      <vt:lpstr>Subplots 파라미터 처리 :(1,2)</vt:lpstr>
      <vt:lpstr>Subplots 파라미터 처리 </vt:lpstr>
      <vt:lpstr>그래프 결과 </vt:lpstr>
      <vt:lpstr>Subplots 함수(1행 3열) </vt:lpstr>
      <vt:lpstr>Subplots 파라미터 처리(1,3)</vt:lpstr>
      <vt:lpstr>Subplots 함수(2행 2열) </vt:lpstr>
      <vt:lpstr>Subplots 파라미터 처리 (2,2)</vt:lpstr>
      <vt:lpstr>Subplots 파라미터 처리</vt:lpstr>
      <vt:lpstr>그래프 결과 </vt:lpstr>
      <vt:lpstr> figure/subplot 함수 처리</vt:lpstr>
      <vt:lpstr>Figure/subplot으로 표시</vt:lpstr>
      <vt:lpstr>Figure/subplot 그래프</vt:lpstr>
      <vt:lpstr>MatPLOTLIB pyplot axessubplot. spines </vt:lpstr>
      <vt:lpstr>AxesSubplot.spines</vt:lpstr>
      <vt:lpstr>Axes로 plot 처리</vt:lpstr>
      <vt:lpstr>Spines : set_visible</vt:lpstr>
      <vt:lpstr>Spines : set_ticks_position</vt:lpstr>
      <vt:lpstr>Axes.spines</vt:lpstr>
      <vt:lpstr> sin/cos 함수 그래프</vt:lpstr>
      <vt:lpstr> figure와 그래프 변경</vt:lpstr>
      <vt:lpstr> 좌표 축 범위 제한</vt:lpstr>
      <vt:lpstr> 좌표축 이동</vt:lpstr>
      <vt:lpstr>MaTPLOTLIB 파일처리 </vt:lpstr>
      <vt:lpstr>파일 처리 하기</vt:lpstr>
      <vt:lpstr> plot 함수 : file 읽고 처리</vt:lpstr>
      <vt:lpstr>결과를 PDF 처리하기</vt:lpstr>
      <vt:lpstr> savefig 함수</vt:lpstr>
      <vt:lpstr>9. Pandas DataFrame (2차원)</vt:lpstr>
      <vt:lpstr>Dataframe  구조</vt:lpstr>
      <vt:lpstr>DataFrame class 구조</vt:lpstr>
      <vt:lpstr>DataFrame 생성</vt:lpstr>
      <vt:lpstr>DataFrame 구조</vt:lpstr>
      <vt:lpstr>Series vs. DataFrame </vt:lpstr>
      <vt:lpstr>DataFrame : arange 생성</vt:lpstr>
      <vt:lpstr>Dataframe : dict 생성</vt:lpstr>
      <vt:lpstr>Dataframe  생성</vt:lpstr>
      <vt:lpstr> 생성 </vt:lpstr>
      <vt:lpstr>DataFrame 생성: 1 column</vt:lpstr>
      <vt:lpstr>DataFrame 생성: list/tuple</vt:lpstr>
      <vt:lpstr>DataFrame 생성: dict </vt:lpstr>
      <vt:lpstr>DataFrame 생성: Series</vt:lpstr>
      <vt:lpstr>행 index 변경</vt:lpstr>
      <vt:lpstr>DataFrame 행 이름 부여</vt:lpstr>
      <vt:lpstr>칼럼 구조 변경</vt:lpstr>
      <vt:lpstr>DataFrame 생성후 칼럼명 추가</vt:lpstr>
      <vt:lpstr>DataFrame 칼럼 추가:칼럼복사</vt:lpstr>
      <vt:lpstr>multiindex 생성 </vt:lpstr>
      <vt:lpstr>DataFrame multiinex 생성</vt:lpstr>
      <vt:lpstr>Dataframe  속성</vt:lpstr>
      <vt:lpstr>DataFrame 기본 속성</vt:lpstr>
      <vt:lpstr>DataFrame 형태 조회 속성</vt:lpstr>
      <vt:lpstr>DataFrame 생성</vt:lpstr>
      <vt:lpstr>DataFrame 기본 속성 확인</vt:lpstr>
      <vt:lpstr>DataFrame attribute 예시:2</vt:lpstr>
      <vt:lpstr>DataFrame attribute 예시:3</vt:lpstr>
      <vt:lpstr>DataFrame attribute 예시:4</vt:lpstr>
      <vt:lpstr>Axes 축 이해</vt:lpstr>
      <vt:lpstr> empty</vt:lpstr>
      <vt:lpstr>Dataframe  행기준  접근</vt:lpstr>
      <vt:lpstr>DataFrame 접근 방법</vt:lpstr>
      <vt:lpstr>내부 값 접근 속성</vt:lpstr>
      <vt:lpstr> DataFrame.blocks</vt:lpstr>
      <vt:lpstr> DataFrame.blocks 내부 조회</vt:lpstr>
      <vt:lpstr>DataFrame.iat </vt:lpstr>
      <vt:lpstr>DataFrame.iloc </vt:lpstr>
      <vt:lpstr>행/열 구조 접근</vt:lpstr>
      <vt:lpstr>DataFrame.ix </vt:lpstr>
      <vt:lpstr>DataFrame 행과열 검색 1</vt:lpstr>
      <vt:lpstr>DataFrame 행과열 검색 2</vt:lpstr>
      <vt:lpstr>row 접근시 슬라이싱 계산차이</vt:lpstr>
      <vt:lpstr>loc</vt:lpstr>
      <vt:lpstr>Indexing loc 처리 방법</vt:lpstr>
      <vt:lpstr>DataFrame.loc </vt:lpstr>
      <vt:lpstr>DataFrame 행 이름 부여</vt:lpstr>
      <vt:lpstr>DataFrame 단일 행 검색</vt:lpstr>
      <vt:lpstr>DataFrame 멀티 행 검색</vt:lpstr>
      <vt:lpstr>DataFrame.loc : label로 조회 </vt:lpstr>
      <vt:lpstr>Dataframe  칼럼기준  접근</vt:lpstr>
      <vt:lpstr>칼럼 구조 접근</vt:lpstr>
      <vt:lpstr>Indexing [ ]처리 방법</vt:lpstr>
      <vt:lpstr>칼럼 추가/삭제</vt:lpstr>
      <vt:lpstr>DataFrame 칼럼 추가</vt:lpstr>
      <vt:lpstr>DataFrame 칼럼 삭제 : del</vt:lpstr>
      <vt:lpstr>DataFrame 칼럼 삭제 : drop</vt:lpstr>
      <vt:lpstr>칼럼 변경</vt:lpstr>
      <vt:lpstr>DataFrame 칼럼값 변경</vt:lpstr>
      <vt:lpstr>칼럼 검색</vt:lpstr>
      <vt:lpstr>DataFrame 단일 열 검색</vt:lpstr>
      <vt:lpstr>DataFrame 멀티 열 검색</vt:lpstr>
      <vt:lpstr>DataFrame 접근: 사전형식</vt:lpstr>
      <vt:lpstr>DataFrame 접근: 여러개 사전형식</vt:lpstr>
      <vt:lpstr>DataFrame 접근: 속성형식</vt:lpstr>
      <vt:lpstr>열단위 값 변경</vt:lpstr>
      <vt:lpstr>DataFrame 접근: swap처리</vt:lpstr>
      <vt:lpstr>DataFrame 논리식 접근</vt:lpstr>
      <vt:lpstr>DataFrame 조회 : 논리식</vt:lpstr>
      <vt:lpstr>Dataframe  multi index 기준  접근</vt:lpstr>
      <vt:lpstr>multi 열 접근</vt:lpstr>
      <vt:lpstr>DataFrame 생성</vt:lpstr>
      <vt:lpstr>DataFrame : 상위 column 조회 </vt:lpstr>
      <vt:lpstr>DataFrame 조회 : 하위 칼럼 </vt:lpstr>
      <vt:lpstr>Dataframe  메소드</vt:lpstr>
      <vt:lpstr>astype</vt:lpstr>
      <vt:lpstr>타입 변환 후 생성 : astype</vt:lpstr>
      <vt:lpstr>타입 변환 후 생성 </vt:lpstr>
      <vt:lpstr>copy</vt:lpstr>
      <vt:lpstr>카피 후 생성 : copy</vt:lpstr>
      <vt:lpstr>카피 후 생성 : copy</vt:lpstr>
      <vt:lpstr>Iterable 조회</vt:lpstr>
      <vt:lpstr>Iterable 처리: iteritems</vt:lpstr>
      <vt:lpstr>Iterable 처리: iterrows</vt:lpstr>
      <vt:lpstr>Iterable 처리: itertuples</vt:lpstr>
      <vt:lpstr>Inserting/poping data </vt:lpstr>
      <vt:lpstr>칼럼 삽입: insert</vt:lpstr>
      <vt:lpstr>칼럼 삭제: pop</vt:lpstr>
      <vt:lpstr>Missing data handling</vt:lpstr>
      <vt:lpstr>isnull/notnull</vt:lpstr>
      <vt:lpstr>Replace : 원소 한 개 변경</vt:lpstr>
      <vt:lpstr>Replace : 원소 여러 개 변경</vt:lpstr>
      <vt:lpstr>Sort/reindex</vt:lpstr>
      <vt:lpstr>DataFrame  sort_value</vt:lpstr>
      <vt:lpstr>DataFrame  reindex</vt:lpstr>
      <vt:lpstr>DataFrame  index</vt:lpstr>
      <vt:lpstr>산술연산자</vt:lpstr>
      <vt:lpstr>산술연산자 이용</vt:lpstr>
      <vt:lpstr>DataFrame head/tail</vt:lpstr>
      <vt:lpstr>DataFrame head 검색</vt:lpstr>
      <vt:lpstr>DataFrame tail 검색</vt:lpstr>
      <vt:lpstr>groupby</vt:lpstr>
      <vt:lpstr>Groupby </vt:lpstr>
      <vt:lpstr>Groupby : 1칼럼</vt:lpstr>
      <vt:lpstr>Groupby : 여러 칼럼 1</vt:lpstr>
      <vt:lpstr>Groupby : 여러 칼럼 2</vt:lpstr>
      <vt:lpstr>산술연산 메소드</vt:lpstr>
      <vt:lpstr>Dataframe 간 산술연산</vt:lpstr>
      <vt:lpstr>칼럼간 산술연산</vt:lpstr>
      <vt:lpstr>Dataframe 간 우측산술연산</vt:lpstr>
      <vt:lpstr>칼럼간 우측 산술연산</vt:lpstr>
      <vt:lpstr>합,평균, 표준편차, 분산</vt:lpstr>
      <vt:lpstr> describe:전체 통계정보 조회</vt:lpstr>
      <vt:lpstr>describe: 칼럼 통계정보 조회</vt:lpstr>
      <vt:lpstr>Describe내 값을 메소드로 확인</vt:lpstr>
      <vt:lpstr>합,평균, 표준편차, 분산 : 열</vt:lpstr>
      <vt:lpstr>합,평균, 표준편차, 분산 : 행</vt:lpstr>
      <vt:lpstr>Min/max</vt:lpstr>
      <vt:lpstr> min/max : 열</vt:lpstr>
      <vt:lpstr> min/max : 행</vt:lpstr>
      <vt:lpstr>Boolean Reductions</vt:lpstr>
      <vt:lpstr>All</vt:lpstr>
      <vt:lpstr> any</vt:lpstr>
      <vt:lpstr>equals()</vt:lpstr>
      <vt:lpstr>Pandas 함수</vt:lpstr>
      <vt:lpstr>concat</vt:lpstr>
      <vt:lpstr>행과 열기준으로 연결 1</vt:lpstr>
      <vt:lpstr>행과 열기준으로 연결 2</vt:lpstr>
      <vt:lpstr>merge</vt:lpstr>
      <vt:lpstr>병합 </vt:lpstr>
      <vt:lpstr>Inner join</vt:lpstr>
      <vt:lpstr>Outer join</vt:lpstr>
      <vt:lpstr>GroupBy 생성 class</vt:lpstr>
      <vt:lpstr>구조</vt:lpstr>
      <vt:lpstr>Groupby 메소드로 생성된 class </vt:lpstr>
      <vt:lpstr>SeriesGroupBy 구조</vt:lpstr>
      <vt:lpstr>DataFrameGroupBy 구조</vt:lpstr>
      <vt:lpstr>SeriesGroupby</vt:lpstr>
      <vt:lpstr>DataFrame 변경 </vt:lpstr>
      <vt:lpstr> seriesGroupby : iterable</vt:lpstr>
      <vt:lpstr>  mean/size 조회</vt:lpstr>
      <vt:lpstr>DataFrameGroupby</vt:lpstr>
      <vt:lpstr>DataFrameGroupby</vt:lpstr>
      <vt:lpstr>DataFrameGroupby : iterable</vt:lpstr>
      <vt:lpstr>Groupby에 대한 describe 확인</vt:lpstr>
      <vt:lpstr>Group by 사용 계산</vt:lpstr>
      <vt:lpstr>Dataframe 생성</vt:lpstr>
      <vt:lpstr>groupby 파라미터: 문자열</vt:lpstr>
      <vt:lpstr>groupby 처리 예시 1</vt:lpstr>
      <vt:lpstr>groupby 처리 예시 : 2</vt:lpstr>
      <vt:lpstr>List로 전환</vt:lpstr>
      <vt:lpstr>Groupby 값을 list로 변환</vt:lpstr>
      <vt:lpstr>Groupby+ mean</vt:lpstr>
      <vt:lpstr>Groupby + mean</vt:lpstr>
      <vt:lpstr>Groupby + mean: 2개 그룹</vt:lpstr>
      <vt:lpstr>Dataframe  apply </vt:lpstr>
      <vt:lpstr>Apply 처리 특징</vt:lpstr>
      <vt:lpstr>Dataframe 모든 원소에 적용</vt:lpstr>
      <vt:lpstr>Dataframe 모든 원소에 적용</vt:lpstr>
      <vt:lpstr>사용자 함수 정의 후 계산</vt:lpstr>
      <vt:lpstr>사용자 함수 정의 확인</vt:lpstr>
      <vt:lpstr>사용자 함수로 산출</vt:lpstr>
      <vt:lpstr>Apply 사용 계산</vt:lpstr>
      <vt:lpstr>Dataframe apply 적용</vt:lpstr>
      <vt:lpstr>Dataframe apply 적용</vt:lpstr>
      <vt:lpstr> apply/map 메소드 </vt:lpstr>
      <vt:lpstr>Name 칼럼에 apply 메소드 적용</vt:lpstr>
      <vt:lpstr>Name 칼럼에 map메소드 적용</vt:lpstr>
      <vt:lpstr>drop 적용</vt:lpstr>
      <vt:lpstr>Name 칼럼을 drop 삭제 </vt:lpstr>
      <vt:lpstr>applymap 적용</vt:lpstr>
      <vt:lpstr>모든 칼럼에 대해 함수 적용</vt:lpstr>
      <vt:lpstr>index class 이해하기</vt:lpstr>
      <vt:lpstr>Index 구조</vt:lpstr>
      <vt:lpstr>Index</vt:lpstr>
      <vt:lpstr>Index  생성</vt:lpstr>
      <vt:lpstr>Index 생성하기: int</vt:lpstr>
      <vt:lpstr>Index 생성하기: str</vt:lpstr>
      <vt:lpstr>Index 생성하기: DateTime</vt:lpstr>
      <vt:lpstr>Index class 적용</vt:lpstr>
      <vt:lpstr>Series 에 index 적용</vt:lpstr>
      <vt:lpstr>DataFrame 에 index 적용</vt:lpstr>
      <vt:lpstr>주요 변수</vt:lpstr>
      <vt:lpstr>주요 변수 : 1</vt:lpstr>
      <vt:lpstr>인덱스 메소드</vt:lpstr>
      <vt:lpstr>메소드 : 분류 및 중복여부</vt:lpstr>
      <vt:lpstr>메소드 : 집합 처리</vt:lpstr>
      <vt:lpstr>메소드 : 추가 및 삭제</vt:lpstr>
      <vt:lpstr>메소드 : get/set</vt:lpstr>
      <vt:lpstr>multiindex class 이해하기</vt:lpstr>
      <vt:lpstr>MultiIndex 구조</vt:lpstr>
      <vt:lpstr>MultiIndex</vt:lpstr>
      <vt:lpstr>표에 대한 메타데이터 관리</vt:lpstr>
      <vt:lpstr>Index에 대한 객체화 : 1</vt:lpstr>
      <vt:lpstr>Index에 대한 객체화 : 2</vt:lpstr>
      <vt:lpstr>MultiIndex 생성</vt:lpstr>
      <vt:lpstr>MultiIndex 생성하기: tuple</vt:lpstr>
      <vt:lpstr>MultiIndex 생성하기: array</vt:lpstr>
      <vt:lpstr>MultiIndex 생성하기: product</vt:lpstr>
      <vt:lpstr>MultiIndex 내부 구조</vt:lpstr>
      <vt:lpstr>MultiIndex : levels</vt:lpstr>
      <vt:lpstr>MultiIndex : labels</vt:lpstr>
      <vt:lpstr>MultiIndex : level value</vt:lpstr>
      <vt:lpstr>MultiIndex : names</vt:lpstr>
      <vt:lpstr>9. Pandas Panel (3차원)</vt:lpstr>
      <vt:lpstr>Panel class</vt:lpstr>
      <vt:lpstr>Panel 구조</vt:lpstr>
      <vt:lpstr>Panel 구조</vt:lpstr>
      <vt:lpstr>Panel</vt:lpstr>
      <vt:lpstr>Indexing loc 처리 방법</vt:lpstr>
      <vt:lpstr>Indexing [ ]처리 방법</vt:lpstr>
      <vt:lpstr>Panel 형태 조회 속성</vt:lpstr>
      <vt:lpstr>Panel 내부 값 접근 속성</vt:lpstr>
      <vt:lpstr>Panel 생성</vt:lpstr>
      <vt:lpstr>Data만 넣고 생성하기</vt:lpstr>
      <vt:lpstr>Dict를 이용해서 생성하기</vt:lpstr>
      <vt:lpstr>파라미터 넣고 생성하기</vt:lpstr>
      <vt:lpstr>Panel 접근</vt:lpstr>
      <vt:lpstr>데이터 접근 방법</vt:lpstr>
      <vt:lpstr>데이터 접근: </vt:lpstr>
      <vt:lpstr>10. Pandas Series (1차원)</vt:lpstr>
      <vt:lpstr>Series 구조</vt:lpstr>
      <vt:lpstr>Series 구조</vt:lpstr>
      <vt:lpstr>Series 구조</vt:lpstr>
      <vt:lpstr>Series 구조 생성</vt:lpstr>
      <vt:lpstr>Indexing loc 처리 방법</vt:lpstr>
      <vt:lpstr>Indexing [ ]처리 방법</vt:lpstr>
      <vt:lpstr>Series 변수</vt:lpstr>
      <vt:lpstr>Series 구조 속성</vt:lpstr>
      <vt:lpstr>Series생성 : name 추가</vt:lpstr>
      <vt:lpstr>Series 구조 속성: index,values,dtype</vt:lpstr>
      <vt:lpstr>Series 구조 속성 : shape, ndim</vt:lpstr>
      <vt:lpstr>Series 구조 속성 : strides, base</vt:lpstr>
      <vt:lpstr>Series 변환 속성</vt:lpstr>
      <vt:lpstr>Series 구조 변환:  blocks</vt:lpstr>
      <vt:lpstr>Series 구조 변환:  blocks 예시</vt:lpstr>
      <vt:lpstr>Series 구조 변환: T</vt:lpstr>
      <vt:lpstr>Series 접근 속성</vt:lpstr>
      <vt:lpstr>Series 접근 속성: at,iat,loc,iloc,ix</vt:lpstr>
      <vt:lpstr>Series 생성</vt:lpstr>
      <vt:lpstr>Series 생성</vt:lpstr>
      <vt:lpstr>Series생성 : list-like</vt:lpstr>
      <vt:lpstr>Series생성 : dict-like</vt:lpstr>
      <vt:lpstr>Series생성 : MultiIndex</vt:lpstr>
      <vt:lpstr>Series 접근</vt:lpstr>
      <vt:lpstr>Series 접근</vt:lpstr>
      <vt:lpstr>Series 조회 : index</vt:lpstr>
      <vt:lpstr>Series 조회 : slice</vt:lpstr>
      <vt:lpstr>Series 조회 : index 직접 대응</vt:lpstr>
      <vt:lpstr>Series 조회 : 논리식</vt:lpstr>
      <vt:lpstr>Series 조회 : No Index</vt:lpstr>
      <vt:lpstr>Series 조회 : get() 메소드</vt:lpstr>
      <vt:lpstr>Series multi index 접근</vt:lpstr>
      <vt:lpstr>Series 조회 : Multi index</vt:lpstr>
      <vt:lpstr>Series 메소드</vt:lpstr>
      <vt:lpstr>Series 변경</vt:lpstr>
      <vt:lpstr>Series 특정 원소 변경 : replace()</vt:lpstr>
      <vt:lpstr>Series sort : sort_values()</vt:lpstr>
      <vt:lpstr>Series 산술연산</vt:lpstr>
      <vt:lpstr>Series 연산: scalar </vt:lpstr>
      <vt:lpstr>Series 연산: vector</vt:lpstr>
      <vt:lpstr>Series 간 산술연산 </vt:lpstr>
      <vt:lpstr>Series 절대값 처리</vt:lpstr>
      <vt:lpstr>Series 산술 메소드</vt:lpstr>
      <vt:lpstr>Series 연산: add </vt:lpstr>
      <vt:lpstr>Series 연산: sub </vt:lpstr>
      <vt:lpstr>Series 연산: mul </vt:lpstr>
      <vt:lpstr>Series 연산: div </vt:lpstr>
      <vt:lpstr>Series 연산: mod </vt:lpstr>
      <vt:lpstr>Series NaN 연산</vt:lpstr>
      <vt:lpstr>Series 생성시 값이 없을 경우</vt:lpstr>
      <vt:lpstr>Series들을 연결:append</vt:lpstr>
      <vt:lpstr>Count </vt:lpstr>
      <vt:lpstr>Series 원소의 갯수:count</vt:lpstr>
      <vt:lpstr>Series 원소의 갯수: value count</vt:lpstr>
      <vt:lpstr>Series : mode</vt:lpstr>
      <vt:lpstr>Series key/value 확인</vt:lpstr>
      <vt:lpstr>Series 내의 key/value 확인</vt:lpstr>
      <vt:lpstr>Series 평균/표준편차/분산</vt:lpstr>
      <vt:lpstr>Series 합,평균,표준편차,분산</vt:lpstr>
      <vt:lpstr>Series describe</vt:lpstr>
      <vt:lpstr>Series 숫자 데이터 통합 조회</vt:lpstr>
      <vt:lpstr>Series 문자 데이터 통합 조회</vt:lpstr>
      <vt:lpstr>unique</vt:lpstr>
      <vt:lpstr>Series 동일한 숫자 원소 확인</vt:lpstr>
      <vt:lpstr>Series 동일한 문자 원소 확인</vt:lpstr>
      <vt:lpstr>min/max</vt:lpstr>
      <vt:lpstr>Series min/max</vt:lpstr>
      <vt:lpstr>Series idxmin/idxmax</vt:lpstr>
      <vt:lpstr>Series cummin/cummax</vt:lpstr>
      <vt:lpstr>Series head/tail 조회</vt:lpstr>
      <vt:lpstr>Series head/tail조회</vt:lpstr>
      <vt:lpstr>Boolean Reductions</vt:lpstr>
      <vt:lpstr>Boolean Reductions</vt:lpstr>
      <vt:lpstr> empty</vt:lpstr>
      <vt:lpstr> any(), all() : 비교</vt:lpstr>
      <vt:lpstr> any(), all() : 사칙/비교연산</vt:lpstr>
      <vt:lpstr>bool()</vt:lpstr>
      <vt:lpstr>equals()</vt:lpstr>
      <vt:lpstr>Text 다루기</vt:lpstr>
      <vt:lpstr>Series.str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1190</cp:revision>
  <dcterms:created xsi:type="dcterms:W3CDTF">2015-12-01T07:34:30Z</dcterms:created>
  <dcterms:modified xsi:type="dcterms:W3CDTF">2016-10-10T04:27:52Z</dcterms:modified>
</cp:coreProperties>
</file>